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64" r:id="rId2"/>
    <p:sldId id="265" r:id="rId3"/>
    <p:sldId id="283" r:id="rId4"/>
    <p:sldId id="284" r:id="rId5"/>
    <p:sldId id="285" r:id="rId6"/>
    <p:sldId id="286" r:id="rId7"/>
    <p:sldId id="287" r:id="rId8"/>
    <p:sldId id="289" r:id="rId9"/>
    <p:sldId id="290" r:id="rId10"/>
    <p:sldId id="291" r:id="rId11"/>
    <p:sldId id="292" r:id="rId12"/>
    <p:sldId id="293" r:id="rId13"/>
    <p:sldId id="294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5BE263C-DBD7-4A20-BB59-AAB30ACAA65A}" styleName="Средний стиль 3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9A422C-62E6-4789-B015-87EE6CF7CEE7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7AAC91-971D-47DD-92F4-BC4379E2E2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2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a603d3ff9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a603d3ff9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360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024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899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311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86f911c6f3_2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86f911c6f3_2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1083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898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727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1436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310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a603d3ff9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a603d3ff9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923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 2">
  <p:cSld name="Сетка 2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11" name="Google Shape;11;p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</p:spTree>
    <p:extLst>
      <p:ext uri="{BB962C8B-B14F-4D97-AF65-F5344CB8AC3E}">
        <p14:creationId xmlns:p14="http://schemas.microsoft.com/office/powerpoint/2010/main" val="3803866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6073">
          <p15:clr>
            <a:srgbClr val="0000FF"/>
          </p15:clr>
        </p15:guide>
        <p15:guide id="3" pos="348">
          <p15:clr>
            <a:srgbClr val="0000FF"/>
          </p15:clr>
        </p15:guide>
        <p15:guide id="4" pos="11172">
          <p15:clr>
            <a:srgbClr val="0000FF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ри элемента">
  <p:cSld name="4_Три элемента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1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196" name="Google Shape;196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200" name="Google Shape;200;p11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201" name="Google Shape;201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205" name="Google Shape;205;p11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206" name="Google Shape;206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10" name="Google Shape;210;p11"/>
          <p:cNvSpPr txBox="1">
            <a:spLocks noGrp="1"/>
          </p:cNvSpPr>
          <p:nvPr>
            <p:ph type="body" idx="1"/>
          </p:nvPr>
        </p:nvSpPr>
        <p:spPr>
          <a:xfrm>
            <a:off x="367900" y="3947600"/>
            <a:ext cx="3811200" cy="1985200"/>
          </a:xfrm>
          <a:prstGeom prst="rect">
            <a:avLst/>
          </a:prstGeom>
          <a:noFill/>
        </p:spPr>
        <p:txBody>
          <a:bodyPr spcFirstLastPara="1" wrap="square" lIns="0" tIns="144000" rIns="180000" bIns="0" anchor="t" anchorCtr="0">
            <a:noAutofit/>
          </a:bodyPr>
          <a:lstStyle>
            <a:lvl1pPr marL="304815" lvl="0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2000"/>
            </a:lvl1pPr>
            <a:lvl2pPr marL="609630" lvl="1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2000"/>
            </a:lvl2pPr>
            <a:lvl3pPr marL="914446" lvl="2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2000"/>
            </a:lvl3pPr>
            <a:lvl4pPr marL="1219261" lvl="3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2000"/>
            </a:lvl4pPr>
            <a:lvl5pPr marL="1524076" lvl="4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2000"/>
            </a:lvl5pPr>
            <a:lvl6pPr marL="1828891" lvl="5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2000"/>
            </a:lvl6pPr>
            <a:lvl7pPr marL="2133707" lvl="6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2000"/>
            </a:lvl7pPr>
            <a:lvl8pPr marL="2438522" lvl="7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2000"/>
            </a:lvl8pPr>
            <a:lvl9pPr marL="2743337" lvl="8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2000"/>
            </a:lvl9pPr>
          </a:lstStyle>
          <a:p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212" name="Google Shape;212;p1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4" name="Google Shape;214;p1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16" name="Google Shape;216;p11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8000" cy="9888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364800" y="2129350"/>
            <a:ext cx="1656000" cy="1656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18" name="Google Shape;218;p11"/>
          <p:cNvSpPr/>
          <p:nvPr/>
        </p:nvSpPr>
        <p:spPr>
          <a:xfrm>
            <a:off x="4179092" y="2132800"/>
            <a:ext cx="1656000" cy="1656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19" name="Google Shape;219;p11"/>
          <p:cNvSpPr/>
          <p:nvPr/>
        </p:nvSpPr>
        <p:spPr>
          <a:xfrm>
            <a:off x="7988817" y="2132800"/>
            <a:ext cx="1656000" cy="1656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20" name="Google Shape;220;p11"/>
          <p:cNvSpPr txBox="1">
            <a:spLocks noGrp="1"/>
          </p:cNvSpPr>
          <p:nvPr>
            <p:ph type="body" idx="2"/>
          </p:nvPr>
        </p:nvSpPr>
        <p:spPr>
          <a:xfrm>
            <a:off x="4179100" y="3947600"/>
            <a:ext cx="3811200" cy="1985200"/>
          </a:xfrm>
          <a:prstGeom prst="rect">
            <a:avLst/>
          </a:prstGeom>
          <a:noFill/>
        </p:spPr>
        <p:txBody>
          <a:bodyPr spcFirstLastPara="1" wrap="square" lIns="0" tIns="144000" rIns="180000" bIns="0" anchor="t" anchorCtr="0">
            <a:noAutofit/>
          </a:bodyPr>
          <a:lstStyle>
            <a:lvl1pPr marL="304815" lvl="0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2000"/>
            </a:lvl1pPr>
            <a:lvl2pPr marL="609630" lvl="1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2000"/>
            </a:lvl2pPr>
            <a:lvl3pPr marL="914446" lvl="2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2000"/>
            </a:lvl3pPr>
            <a:lvl4pPr marL="1219261" lvl="3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2000"/>
            </a:lvl4pPr>
            <a:lvl5pPr marL="1524076" lvl="4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2000"/>
            </a:lvl5pPr>
            <a:lvl6pPr marL="1828891" lvl="5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2000"/>
            </a:lvl6pPr>
            <a:lvl7pPr marL="2133707" lvl="6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2000"/>
            </a:lvl7pPr>
            <a:lvl8pPr marL="2438522" lvl="7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2000"/>
            </a:lvl8pPr>
            <a:lvl9pPr marL="2743337" lvl="8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21" name="Google Shape;221;p11"/>
          <p:cNvSpPr txBox="1">
            <a:spLocks noGrp="1"/>
          </p:cNvSpPr>
          <p:nvPr>
            <p:ph type="body" idx="3"/>
          </p:nvPr>
        </p:nvSpPr>
        <p:spPr>
          <a:xfrm>
            <a:off x="7990300" y="3947600"/>
            <a:ext cx="3833800" cy="1985200"/>
          </a:xfrm>
          <a:prstGeom prst="rect">
            <a:avLst/>
          </a:prstGeom>
          <a:noFill/>
        </p:spPr>
        <p:txBody>
          <a:bodyPr spcFirstLastPara="1" wrap="square" lIns="0" tIns="144000" rIns="180000" bIns="0" anchor="t" anchorCtr="0">
            <a:noAutofit/>
          </a:bodyPr>
          <a:lstStyle>
            <a:lvl1pPr marL="304815" lvl="0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2000"/>
            </a:lvl1pPr>
            <a:lvl2pPr marL="609630" lvl="1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2000"/>
            </a:lvl2pPr>
            <a:lvl3pPr marL="914446" lvl="2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2000"/>
            </a:lvl3pPr>
            <a:lvl4pPr marL="1219261" lvl="3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2000"/>
            </a:lvl4pPr>
            <a:lvl5pPr marL="1524076" lvl="4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2000"/>
            </a:lvl5pPr>
            <a:lvl6pPr marL="1828891" lvl="5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2000"/>
            </a:lvl6pPr>
            <a:lvl7pPr marL="2133707" lvl="6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2000"/>
            </a:lvl7pPr>
            <a:lvl8pPr marL="2438522" lvl="7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2000"/>
            </a:lvl8pPr>
            <a:lvl9pPr marL="2743337" lvl="8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12515367" y="483600"/>
            <a:ext cx="2347400" cy="29688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8400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Впишите в круг иконку или текстовое </a:t>
            </a:r>
            <a:br>
              <a:rPr lang="ru" sz="1200"/>
            </a:br>
            <a:r>
              <a:rPr lang="ru" sz="1200"/>
              <a:t>значение с размером шрифта 56pt.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Пример:</a:t>
            </a:r>
            <a:endParaRPr sz="1200"/>
          </a:p>
        </p:txBody>
      </p:sp>
      <p:pic>
        <p:nvPicPr>
          <p:cNvPr id="223" name="Google Shape;223;p11"/>
          <p:cNvPicPr preferRelativeResize="0"/>
          <p:nvPr/>
        </p:nvPicPr>
        <p:blipFill rotWithShape="1">
          <a:blip r:embed="rId2">
            <a:alphaModFix/>
          </a:blip>
          <a:srcRect l="7544"/>
          <a:stretch/>
        </p:blipFill>
        <p:spPr>
          <a:xfrm>
            <a:off x="12620261" y="1316400"/>
            <a:ext cx="1761283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1"/>
          <p:cNvSpPr/>
          <p:nvPr/>
        </p:nvSpPr>
        <p:spPr>
          <a:xfrm>
            <a:off x="12515367" y="-18333"/>
            <a:ext cx="344800" cy="3448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33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sz="1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781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Большая цифра">
  <p:cSld name="5_Большая цифра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/>
          <p:nvPr/>
        </p:nvSpPr>
        <p:spPr>
          <a:xfrm>
            <a:off x="2667000" y="0"/>
            <a:ext cx="6858000" cy="6858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27" name="Google Shape;227;p12"/>
          <p:cNvSpPr txBox="1">
            <a:spLocks noGrp="1"/>
          </p:cNvSpPr>
          <p:nvPr>
            <p:ph type="subTitle" idx="1"/>
          </p:nvPr>
        </p:nvSpPr>
        <p:spPr>
          <a:xfrm>
            <a:off x="3237950" y="1478400"/>
            <a:ext cx="5716000" cy="1982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3000"/>
              <a:buNone/>
              <a:defRPr sz="15334" b="1">
                <a:solidFill>
                  <a:srgbClr val="4BD0A0"/>
                </a:solidFill>
              </a:defRPr>
            </a:lvl1pPr>
            <a:lvl2pPr lvl="1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2pPr>
            <a:lvl3pPr lvl="2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3pPr>
            <a:lvl4pPr lvl="3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4pPr>
            <a:lvl5pPr lvl="4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5pPr>
            <a:lvl6pPr lvl="5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6pPr>
            <a:lvl7pPr lvl="6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7pPr>
            <a:lvl8pPr lvl="7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8pPr>
            <a:lvl9pPr lvl="8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9pPr>
          </a:lstStyle>
          <a:p>
            <a:endParaRPr/>
          </a:p>
        </p:txBody>
      </p:sp>
      <p:sp>
        <p:nvSpPr>
          <p:cNvPr id="228" name="Google Shape;228;p12"/>
          <p:cNvSpPr/>
          <p:nvPr/>
        </p:nvSpPr>
        <p:spPr>
          <a:xfrm>
            <a:off x="-4191000" y="31800"/>
            <a:ext cx="6858000" cy="6858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29" name="Google Shape;229;p12"/>
          <p:cNvSpPr/>
          <p:nvPr/>
        </p:nvSpPr>
        <p:spPr>
          <a:xfrm>
            <a:off x="9525000" y="31800"/>
            <a:ext cx="6858000" cy="6858000"/>
          </a:xfrm>
          <a:prstGeom prst="ellipse">
            <a:avLst/>
          </a:prstGeom>
          <a:noFill/>
          <a:ln w="28575" cap="flat" cmpd="sng">
            <a:solidFill>
              <a:srgbClr val="EEEE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30" name="Google Shape;230;p12"/>
          <p:cNvSpPr txBox="1">
            <a:spLocks noGrp="1"/>
          </p:cNvSpPr>
          <p:nvPr>
            <p:ph type="title"/>
          </p:nvPr>
        </p:nvSpPr>
        <p:spPr>
          <a:xfrm>
            <a:off x="3237950" y="3623717"/>
            <a:ext cx="5716000" cy="1646600"/>
          </a:xfrm>
          <a:prstGeom prst="rect">
            <a:avLst/>
          </a:prstGeom>
        </p:spPr>
        <p:txBody>
          <a:bodyPr spcFirstLastPara="1" wrap="square" lIns="0" tIns="126000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2"/>
          <p:cNvSpPr txBox="1">
            <a:spLocks noGrp="1"/>
          </p:cNvSpPr>
          <p:nvPr>
            <p:ph type="body" idx="2"/>
          </p:nvPr>
        </p:nvSpPr>
        <p:spPr>
          <a:xfrm>
            <a:off x="367900" y="6264000"/>
            <a:ext cx="4764000" cy="1632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933">
                <a:solidFill>
                  <a:srgbClr val="999999"/>
                </a:solidFill>
              </a:defRPr>
            </a:lvl1pPr>
            <a:lvl2pPr marL="609630" lvl="1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933">
                <a:solidFill>
                  <a:srgbClr val="999999"/>
                </a:solidFill>
              </a:defRPr>
            </a:lvl2pPr>
            <a:lvl3pPr marL="914446" lvl="2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933">
                <a:solidFill>
                  <a:srgbClr val="999999"/>
                </a:solidFill>
              </a:defRPr>
            </a:lvl3pPr>
            <a:lvl4pPr marL="1219261" lvl="3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933">
                <a:solidFill>
                  <a:srgbClr val="999999"/>
                </a:solidFill>
              </a:defRPr>
            </a:lvl4pPr>
            <a:lvl5pPr marL="1524076" lvl="4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933">
                <a:solidFill>
                  <a:srgbClr val="999999"/>
                </a:solidFill>
              </a:defRPr>
            </a:lvl5pPr>
            <a:lvl6pPr marL="1828891" lvl="5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933">
                <a:solidFill>
                  <a:srgbClr val="999999"/>
                </a:solidFill>
              </a:defRPr>
            </a:lvl6pPr>
            <a:lvl7pPr marL="2133707" lvl="6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933">
                <a:solidFill>
                  <a:srgbClr val="999999"/>
                </a:solidFill>
              </a:defRPr>
            </a:lvl7pPr>
            <a:lvl8pPr marL="2438522" lvl="7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933">
                <a:solidFill>
                  <a:srgbClr val="999999"/>
                </a:solidFill>
              </a:defRPr>
            </a:lvl8pPr>
            <a:lvl9pPr marL="2743337" lvl="8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933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grpSp>
        <p:nvGrpSpPr>
          <p:cNvPr id="232" name="Google Shape;232;p12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233" name="Google Shape;233;p1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</p:spTree>
    <p:extLst>
      <p:ext uri="{BB962C8B-B14F-4D97-AF65-F5344CB8AC3E}">
        <p14:creationId xmlns:p14="http://schemas.microsoft.com/office/powerpoint/2010/main" val="1184675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">
  <p:cSld name="1_Титульный слайд">
    <p:bg>
      <p:bgPr>
        <a:solidFill>
          <a:srgbClr val="4BD0A0"/>
        </a:soli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3"/>
          <p:cNvSpPr/>
          <p:nvPr/>
        </p:nvSpPr>
        <p:spPr>
          <a:xfrm>
            <a:off x="9515117" y="482600"/>
            <a:ext cx="6375400" cy="637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39" name="Google Shape;239;p13"/>
          <p:cNvSpPr/>
          <p:nvPr/>
        </p:nvSpPr>
        <p:spPr>
          <a:xfrm>
            <a:off x="3135000" y="482600"/>
            <a:ext cx="6375400" cy="63754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40" name="Google Shape;240;p13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8000" cy="31344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grpSp>
        <p:nvGrpSpPr>
          <p:cNvPr id="241" name="Google Shape;241;p13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242" name="Google Shape;242;p1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46" name="Google Shape;246;p13"/>
          <p:cNvSpPr/>
          <p:nvPr/>
        </p:nvSpPr>
        <p:spPr>
          <a:xfrm>
            <a:off x="12515367" y="483600"/>
            <a:ext cx="3120000" cy="29772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8400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Для подзаголовков используйте шрифт размером 30pt. Добавьте пустую строку, для отделения заголовка от подзаголовка.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Пример:</a:t>
            </a:r>
            <a:endParaRPr sz="1200"/>
          </a:p>
        </p:txBody>
      </p:sp>
      <p:pic>
        <p:nvPicPr>
          <p:cNvPr id="247" name="Google Shape;24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627833" y="1478394"/>
            <a:ext cx="2909752" cy="1845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13"/>
          <p:cNvSpPr/>
          <p:nvPr/>
        </p:nvSpPr>
        <p:spPr>
          <a:xfrm>
            <a:off x="12515367" y="3944417"/>
            <a:ext cx="3120000" cy="19884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8400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Нижний текстовый блок используйте для написания имени, фамилии и должности.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Пример:</a:t>
            </a:r>
            <a:endParaRPr sz="1200"/>
          </a:p>
        </p:txBody>
      </p:sp>
      <p:pic>
        <p:nvPicPr>
          <p:cNvPr id="249" name="Google Shape;24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7834" y="4776000"/>
            <a:ext cx="2111977" cy="99855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3"/>
          <p:cNvSpPr/>
          <p:nvPr/>
        </p:nvSpPr>
        <p:spPr>
          <a:xfrm>
            <a:off x="12515367" y="-18333"/>
            <a:ext cx="344800" cy="3448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33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1"/>
          </p:nvPr>
        </p:nvSpPr>
        <p:spPr>
          <a:xfrm>
            <a:off x="360000" y="5438400"/>
            <a:ext cx="3819000" cy="98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89962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Финальный слайд">
  <p:cSld name="8_Финальный слайд">
    <p:bg>
      <p:bgPr>
        <a:solidFill>
          <a:srgbClr val="4BD0A0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14"/>
          <p:cNvGrpSpPr/>
          <p:nvPr/>
        </p:nvGrpSpPr>
        <p:grpSpPr>
          <a:xfrm>
            <a:off x="2632800" y="482600"/>
            <a:ext cx="12755517" cy="6375400"/>
            <a:chOff x="3949200" y="723900"/>
            <a:chExt cx="19133275" cy="9563100"/>
          </a:xfrm>
        </p:grpSpPr>
        <p:sp>
          <p:nvSpPr>
            <p:cNvPr id="254" name="Google Shape;254;p14"/>
            <p:cNvSpPr/>
            <p:nvPr/>
          </p:nvSpPr>
          <p:spPr>
            <a:xfrm>
              <a:off x="13519375" y="723900"/>
              <a:ext cx="9563100" cy="956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3949200" y="723900"/>
              <a:ext cx="9563100" cy="95631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56" name="Google Shape;256;p14"/>
          <p:cNvSpPr txBox="1">
            <a:spLocks noGrp="1"/>
          </p:cNvSpPr>
          <p:nvPr>
            <p:ph type="subTitle" idx="1"/>
          </p:nvPr>
        </p:nvSpPr>
        <p:spPr>
          <a:xfrm>
            <a:off x="360000" y="5438400"/>
            <a:ext cx="3819000" cy="98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4"/>
          <p:cNvSpPr txBox="1">
            <a:spLocks noGrp="1"/>
          </p:cNvSpPr>
          <p:nvPr>
            <p:ph type="subTitle" idx="2"/>
          </p:nvPr>
        </p:nvSpPr>
        <p:spPr>
          <a:xfrm>
            <a:off x="5636144" y="5939283"/>
            <a:ext cx="2364800" cy="488000"/>
          </a:xfrm>
          <a:prstGeom prst="rect">
            <a:avLst/>
          </a:prstGeom>
        </p:spPr>
        <p:txBody>
          <a:bodyPr spcFirstLastPara="1" wrap="square" lIns="144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4"/>
          <p:cNvSpPr txBox="1">
            <a:spLocks noGrp="1"/>
          </p:cNvSpPr>
          <p:nvPr>
            <p:ph type="subTitle" idx="3"/>
          </p:nvPr>
        </p:nvSpPr>
        <p:spPr>
          <a:xfrm>
            <a:off x="8483900" y="5939283"/>
            <a:ext cx="2364800" cy="488000"/>
          </a:xfrm>
          <a:prstGeom prst="rect">
            <a:avLst/>
          </a:prstGeom>
        </p:spPr>
        <p:txBody>
          <a:bodyPr spcFirstLastPara="1" wrap="square" lIns="144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9" name="Google Shape;259;p14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260" name="Google Shape;260;p1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64" name="Google Shape;264;p14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8000" cy="32976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grpSp>
        <p:nvGrpSpPr>
          <p:cNvPr id="265" name="Google Shape;265;p14"/>
          <p:cNvGrpSpPr/>
          <p:nvPr/>
        </p:nvGrpSpPr>
        <p:grpSpPr>
          <a:xfrm>
            <a:off x="7993304" y="5932050"/>
            <a:ext cx="494505" cy="494505"/>
            <a:chOff x="1190625" y="193738"/>
            <a:chExt cx="4905800" cy="4905800"/>
          </a:xfrm>
        </p:grpSpPr>
        <p:sp>
          <p:nvSpPr>
            <p:cNvPr id="266" name="Google Shape;266;p14"/>
            <p:cNvSpPr/>
            <p:nvPr/>
          </p:nvSpPr>
          <p:spPr>
            <a:xfrm>
              <a:off x="1190625" y="193738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3088563" y="1629213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268" name="Google Shape;268;p14"/>
          <p:cNvGrpSpPr/>
          <p:nvPr/>
        </p:nvGrpSpPr>
        <p:grpSpPr>
          <a:xfrm>
            <a:off x="5131901" y="5933332"/>
            <a:ext cx="493726" cy="493726"/>
            <a:chOff x="1190625" y="238125"/>
            <a:chExt cx="5186200" cy="5186200"/>
          </a:xfrm>
        </p:grpSpPr>
        <p:sp>
          <p:nvSpPr>
            <p:cNvPr id="269" name="Google Shape;269;p14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2761650" y="1809150"/>
              <a:ext cx="2137575" cy="2178450"/>
            </a:xfrm>
            <a:custGeom>
              <a:avLst/>
              <a:gdLst/>
              <a:ahLst/>
              <a:cxnLst/>
              <a:rect l="l" t="t" r="r" b="b"/>
              <a:pathLst>
                <a:path w="85503" h="87138" extrusionOk="0">
                  <a:moveTo>
                    <a:pt x="50928" y="25698"/>
                  </a:moveTo>
                  <a:lnTo>
                    <a:pt x="50694" y="27567"/>
                  </a:lnTo>
                  <a:cubicBezTo>
                    <a:pt x="48125" y="25464"/>
                    <a:pt x="45088" y="24530"/>
                    <a:pt x="41350" y="24530"/>
                  </a:cubicBezTo>
                  <a:cubicBezTo>
                    <a:pt x="31772" y="24530"/>
                    <a:pt x="23362" y="32473"/>
                    <a:pt x="22194" y="42284"/>
                  </a:cubicBezTo>
                  <a:cubicBezTo>
                    <a:pt x="21026" y="52330"/>
                    <a:pt x="27333" y="61207"/>
                    <a:pt x="38079" y="61207"/>
                  </a:cubicBezTo>
                  <a:cubicBezTo>
                    <a:pt x="42752" y="61207"/>
                    <a:pt x="47190" y="59104"/>
                    <a:pt x="50227" y="56535"/>
                  </a:cubicBezTo>
                  <a:cubicBezTo>
                    <a:pt x="52330" y="60039"/>
                    <a:pt x="56535" y="64010"/>
                    <a:pt x="63543" y="64010"/>
                  </a:cubicBezTo>
                  <a:cubicBezTo>
                    <a:pt x="76859" y="64010"/>
                    <a:pt x="85503" y="53264"/>
                    <a:pt x="85503" y="39948"/>
                  </a:cubicBezTo>
                  <a:cubicBezTo>
                    <a:pt x="85503" y="17989"/>
                    <a:pt x="66346" y="1"/>
                    <a:pt x="43452" y="1"/>
                  </a:cubicBezTo>
                  <a:cubicBezTo>
                    <a:pt x="18690" y="1"/>
                    <a:pt x="1" y="19390"/>
                    <a:pt x="1" y="43452"/>
                  </a:cubicBezTo>
                  <a:cubicBezTo>
                    <a:pt x="1" y="67515"/>
                    <a:pt x="18690" y="86437"/>
                    <a:pt x="42752" y="86904"/>
                  </a:cubicBezTo>
                  <a:cubicBezTo>
                    <a:pt x="49293" y="87138"/>
                    <a:pt x="57703" y="85269"/>
                    <a:pt x="62375" y="82232"/>
                  </a:cubicBezTo>
                  <a:lnTo>
                    <a:pt x="63543" y="81765"/>
                  </a:lnTo>
                  <a:lnTo>
                    <a:pt x="58170" y="71019"/>
                  </a:lnTo>
                  <a:lnTo>
                    <a:pt x="57002" y="71720"/>
                  </a:lnTo>
                  <a:cubicBezTo>
                    <a:pt x="53731" y="73355"/>
                    <a:pt x="48826" y="74523"/>
                    <a:pt x="42752" y="74523"/>
                  </a:cubicBezTo>
                  <a:cubicBezTo>
                    <a:pt x="25698" y="74523"/>
                    <a:pt x="12382" y="60740"/>
                    <a:pt x="12382" y="43452"/>
                  </a:cubicBezTo>
                  <a:cubicBezTo>
                    <a:pt x="12382" y="26399"/>
                    <a:pt x="25698" y="12382"/>
                    <a:pt x="43452" y="12382"/>
                  </a:cubicBezTo>
                  <a:cubicBezTo>
                    <a:pt x="60039" y="12382"/>
                    <a:pt x="73121" y="24530"/>
                    <a:pt x="73121" y="39948"/>
                  </a:cubicBezTo>
                  <a:cubicBezTo>
                    <a:pt x="73121" y="44854"/>
                    <a:pt x="71720" y="47657"/>
                    <a:pt x="69851" y="49293"/>
                  </a:cubicBezTo>
                  <a:cubicBezTo>
                    <a:pt x="68215" y="50928"/>
                    <a:pt x="66113" y="51629"/>
                    <a:pt x="64711" y="51629"/>
                  </a:cubicBezTo>
                  <a:cubicBezTo>
                    <a:pt x="63076" y="51629"/>
                    <a:pt x="61674" y="50928"/>
                    <a:pt x="60973" y="50227"/>
                  </a:cubicBezTo>
                  <a:cubicBezTo>
                    <a:pt x="60273" y="49293"/>
                    <a:pt x="59805" y="48125"/>
                    <a:pt x="60039" y="46256"/>
                  </a:cubicBezTo>
                  <a:lnTo>
                    <a:pt x="62609" y="25698"/>
                  </a:lnTo>
                  <a:close/>
                  <a:moveTo>
                    <a:pt x="40416" y="50227"/>
                  </a:moveTo>
                  <a:cubicBezTo>
                    <a:pt x="44621" y="50227"/>
                    <a:pt x="47658" y="46957"/>
                    <a:pt x="48358" y="42752"/>
                  </a:cubicBezTo>
                  <a:cubicBezTo>
                    <a:pt x="48826" y="38780"/>
                    <a:pt x="46256" y="35510"/>
                    <a:pt x="42518" y="35510"/>
                  </a:cubicBezTo>
                  <a:cubicBezTo>
                    <a:pt x="38079" y="35510"/>
                    <a:pt x="34809" y="39014"/>
                    <a:pt x="34342" y="42985"/>
                  </a:cubicBezTo>
                  <a:lnTo>
                    <a:pt x="34342" y="42985"/>
                  </a:lnTo>
                  <a:lnTo>
                    <a:pt x="34342" y="43219"/>
                  </a:lnTo>
                  <a:cubicBezTo>
                    <a:pt x="33874" y="46957"/>
                    <a:pt x="36444" y="50227"/>
                    <a:pt x="40416" y="50227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271" name="Google Shape;271;p14"/>
          <p:cNvGrpSpPr/>
          <p:nvPr/>
        </p:nvGrpSpPr>
        <p:grpSpPr>
          <a:xfrm>
            <a:off x="11651734" y="6250314"/>
            <a:ext cx="344717" cy="353773"/>
            <a:chOff x="238125" y="2432825"/>
            <a:chExt cx="779550" cy="781875"/>
          </a:xfrm>
        </p:grpSpPr>
        <p:sp>
          <p:nvSpPr>
            <p:cNvPr id="272" name="Google Shape;272;p1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</p:spTree>
    <p:extLst>
      <p:ext uri="{BB962C8B-B14F-4D97-AF65-F5344CB8AC3E}">
        <p14:creationId xmlns:p14="http://schemas.microsoft.com/office/powerpoint/2010/main" val="1900119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Финальный слайд 2">
  <p:cSld name="8_Финальный слайд 2">
    <p:bg>
      <p:bgPr>
        <a:solidFill>
          <a:srgbClr val="4BD0A0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15"/>
          <p:cNvGrpSpPr/>
          <p:nvPr/>
        </p:nvGrpSpPr>
        <p:grpSpPr>
          <a:xfrm>
            <a:off x="2632800" y="482600"/>
            <a:ext cx="12755517" cy="6375400"/>
            <a:chOff x="3949200" y="723900"/>
            <a:chExt cx="19133275" cy="9563100"/>
          </a:xfrm>
        </p:grpSpPr>
        <p:sp>
          <p:nvSpPr>
            <p:cNvPr id="278" name="Google Shape;278;p15"/>
            <p:cNvSpPr/>
            <p:nvPr/>
          </p:nvSpPr>
          <p:spPr>
            <a:xfrm>
              <a:off x="13519375" y="723900"/>
              <a:ext cx="9563100" cy="956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3949200" y="723900"/>
              <a:ext cx="9563100" cy="95631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866600" y="3952483"/>
            <a:ext cx="2371400" cy="488000"/>
          </a:xfrm>
          <a:prstGeom prst="rect">
            <a:avLst/>
          </a:prstGeom>
        </p:spPr>
        <p:txBody>
          <a:bodyPr spcFirstLastPara="1" wrap="square" lIns="180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81" name="Google Shape;281;p15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282" name="Google Shape;282;p1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86" name="Google Shape;286;p15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8575200" cy="32976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grpSp>
        <p:nvGrpSpPr>
          <p:cNvPr id="287" name="Google Shape;287;p15"/>
          <p:cNvGrpSpPr/>
          <p:nvPr/>
        </p:nvGrpSpPr>
        <p:grpSpPr>
          <a:xfrm>
            <a:off x="11651734" y="6250314"/>
            <a:ext cx="344717" cy="353773"/>
            <a:chOff x="238125" y="2432825"/>
            <a:chExt cx="779550" cy="781875"/>
          </a:xfrm>
        </p:grpSpPr>
        <p:sp>
          <p:nvSpPr>
            <p:cNvPr id="288" name="Google Shape;288;p1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292" name="Google Shape;292;p15"/>
          <p:cNvGrpSpPr/>
          <p:nvPr/>
        </p:nvGrpSpPr>
        <p:grpSpPr>
          <a:xfrm>
            <a:off x="367864" y="4608815"/>
            <a:ext cx="499083" cy="499083"/>
            <a:chOff x="1190625" y="193738"/>
            <a:chExt cx="4905800" cy="4905800"/>
          </a:xfrm>
        </p:grpSpPr>
        <p:sp>
          <p:nvSpPr>
            <p:cNvPr id="293" name="Google Shape;293;p15"/>
            <p:cNvSpPr/>
            <p:nvPr/>
          </p:nvSpPr>
          <p:spPr>
            <a:xfrm>
              <a:off x="1190625" y="193738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3088563" y="1629213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FFFFF"/>
                </a:solidFill>
              </a:endParaRPr>
            </a:p>
          </p:txBody>
        </p:sp>
      </p:grpSp>
      <p:grpSp>
        <p:nvGrpSpPr>
          <p:cNvPr id="295" name="Google Shape;295;p15"/>
          <p:cNvGrpSpPr/>
          <p:nvPr/>
        </p:nvGrpSpPr>
        <p:grpSpPr>
          <a:xfrm>
            <a:off x="367412" y="3950393"/>
            <a:ext cx="499181" cy="499181"/>
            <a:chOff x="7019517" y="8956750"/>
            <a:chExt cx="684060" cy="684060"/>
          </a:xfrm>
        </p:grpSpPr>
        <p:sp>
          <p:nvSpPr>
            <p:cNvPr id="296" name="Google Shape;296;p15"/>
            <p:cNvSpPr/>
            <p:nvPr/>
          </p:nvSpPr>
          <p:spPr>
            <a:xfrm>
              <a:off x="7019517" y="8956750"/>
              <a:ext cx="684060" cy="68406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FFFFF"/>
                </a:solidFill>
              </a:endParaRPr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7226735" y="9163968"/>
              <a:ext cx="281946" cy="287338"/>
            </a:xfrm>
            <a:custGeom>
              <a:avLst/>
              <a:gdLst/>
              <a:ahLst/>
              <a:cxnLst/>
              <a:rect l="l" t="t" r="r" b="b"/>
              <a:pathLst>
                <a:path w="85503" h="87138" extrusionOk="0">
                  <a:moveTo>
                    <a:pt x="50928" y="25698"/>
                  </a:moveTo>
                  <a:lnTo>
                    <a:pt x="50694" y="27567"/>
                  </a:lnTo>
                  <a:cubicBezTo>
                    <a:pt x="48125" y="25464"/>
                    <a:pt x="45088" y="24530"/>
                    <a:pt x="41350" y="24530"/>
                  </a:cubicBezTo>
                  <a:cubicBezTo>
                    <a:pt x="31772" y="24530"/>
                    <a:pt x="23362" y="32473"/>
                    <a:pt x="22194" y="42284"/>
                  </a:cubicBezTo>
                  <a:cubicBezTo>
                    <a:pt x="21026" y="52330"/>
                    <a:pt x="27333" y="61207"/>
                    <a:pt x="38079" y="61207"/>
                  </a:cubicBezTo>
                  <a:cubicBezTo>
                    <a:pt x="42752" y="61207"/>
                    <a:pt x="47190" y="59104"/>
                    <a:pt x="50227" y="56535"/>
                  </a:cubicBezTo>
                  <a:cubicBezTo>
                    <a:pt x="52330" y="60039"/>
                    <a:pt x="56535" y="64010"/>
                    <a:pt x="63543" y="64010"/>
                  </a:cubicBezTo>
                  <a:cubicBezTo>
                    <a:pt x="76859" y="64010"/>
                    <a:pt x="85503" y="53264"/>
                    <a:pt x="85503" y="39948"/>
                  </a:cubicBezTo>
                  <a:cubicBezTo>
                    <a:pt x="85503" y="17989"/>
                    <a:pt x="66346" y="1"/>
                    <a:pt x="43452" y="1"/>
                  </a:cubicBezTo>
                  <a:cubicBezTo>
                    <a:pt x="18690" y="1"/>
                    <a:pt x="1" y="19390"/>
                    <a:pt x="1" y="43452"/>
                  </a:cubicBezTo>
                  <a:cubicBezTo>
                    <a:pt x="1" y="67515"/>
                    <a:pt x="18690" y="86437"/>
                    <a:pt x="42752" y="86904"/>
                  </a:cubicBezTo>
                  <a:cubicBezTo>
                    <a:pt x="49293" y="87138"/>
                    <a:pt x="57703" y="85269"/>
                    <a:pt x="62375" y="82232"/>
                  </a:cubicBezTo>
                  <a:lnTo>
                    <a:pt x="63543" y="81765"/>
                  </a:lnTo>
                  <a:lnTo>
                    <a:pt x="58170" y="71019"/>
                  </a:lnTo>
                  <a:lnTo>
                    <a:pt x="57002" y="71720"/>
                  </a:lnTo>
                  <a:cubicBezTo>
                    <a:pt x="53731" y="73355"/>
                    <a:pt x="48826" y="74523"/>
                    <a:pt x="42752" y="74523"/>
                  </a:cubicBezTo>
                  <a:cubicBezTo>
                    <a:pt x="25698" y="74523"/>
                    <a:pt x="12382" y="60740"/>
                    <a:pt x="12382" y="43452"/>
                  </a:cubicBezTo>
                  <a:cubicBezTo>
                    <a:pt x="12382" y="26399"/>
                    <a:pt x="25698" y="12382"/>
                    <a:pt x="43452" y="12382"/>
                  </a:cubicBezTo>
                  <a:cubicBezTo>
                    <a:pt x="60039" y="12382"/>
                    <a:pt x="73121" y="24530"/>
                    <a:pt x="73121" y="39948"/>
                  </a:cubicBezTo>
                  <a:cubicBezTo>
                    <a:pt x="73121" y="44854"/>
                    <a:pt x="71720" y="47657"/>
                    <a:pt x="69851" y="49293"/>
                  </a:cubicBezTo>
                  <a:cubicBezTo>
                    <a:pt x="68215" y="50928"/>
                    <a:pt x="66113" y="51629"/>
                    <a:pt x="64711" y="51629"/>
                  </a:cubicBezTo>
                  <a:cubicBezTo>
                    <a:pt x="63076" y="51629"/>
                    <a:pt x="61674" y="50928"/>
                    <a:pt x="60973" y="50227"/>
                  </a:cubicBezTo>
                  <a:cubicBezTo>
                    <a:pt x="60273" y="49293"/>
                    <a:pt x="59805" y="48125"/>
                    <a:pt x="60039" y="46256"/>
                  </a:cubicBezTo>
                  <a:lnTo>
                    <a:pt x="62609" y="25698"/>
                  </a:lnTo>
                  <a:close/>
                  <a:moveTo>
                    <a:pt x="40416" y="50227"/>
                  </a:moveTo>
                  <a:cubicBezTo>
                    <a:pt x="44621" y="50227"/>
                    <a:pt x="47658" y="46957"/>
                    <a:pt x="48358" y="42752"/>
                  </a:cubicBezTo>
                  <a:cubicBezTo>
                    <a:pt x="48826" y="38780"/>
                    <a:pt x="46256" y="35510"/>
                    <a:pt x="42518" y="35510"/>
                  </a:cubicBezTo>
                  <a:cubicBezTo>
                    <a:pt x="38079" y="35510"/>
                    <a:pt x="34809" y="39014"/>
                    <a:pt x="34342" y="42985"/>
                  </a:cubicBezTo>
                  <a:lnTo>
                    <a:pt x="34342" y="42985"/>
                  </a:lnTo>
                  <a:lnTo>
                    <a:pt x="34342" y="43219"/>
                  </a:lnTo>
                  <a:cubicBezTo>
                    <a:pt x="33874" y="46957"/>
                    <a:pt x="36444" y="50227"/>
                    <a:pt x="40416" y="502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FFFFF"/>
                </a:solidFill>
              </a:endParaRPr>
            </a:p>
          </p:txBody>
        </p:sp>
      </p:grpSp>
      <p:sp>
        <p:nvSpPr>
          <p:cNvPr id="298" name="Google Shape;298;p15"/>
          <p:cNvSpPr txBox="1">
            <a:spLocks noGrp="1"/>
          </p:cNvSpPr>
          <p:nvPr>
            <p:ph type="subTitle" idx="2"/>
          </p:nvPr>
        </p:nvSpPr>
        <p:spPr>
          <a:xfrm>
            <a:off x="866500" y="4612800"/>
            <a:ext cx="2371400" cy="488000"/>
          </a:xfrm>
          <a:prstGeom prst="rect">
            <a:avLst/>
          </a:prstGeom>
        </p:spPr>
        <p:txBody>
          <a:bodyPr spcFirstLastPara="1" wrap="square" lIns="180000" tIns="21600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15"/>
          <p:cNvSpPr txBox="1">
            <a:spLocks noGrp="1"/>
          </p:cNvSpPr>
          <p:nvPr>
            <p:ph type="subTitle" idx="3"/>
          </p:nvPr>
        </p:nvSpPr>
        <p:spPr>
          <a:xfrm>
            <a:off x="360000" y="5438400"/>
            <a:ext cx="3819000" cy="98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36605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">
  <p:cSld name="2_Слайд раздел">
    <p:bg>
      <p:bgPr>
        <a:solidFill>
          <a:srgbClr val="4BD0A0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oogle Shape;301;p16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02" name="Google Shape;302;p1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06" name="Google Shape;306;p16"/>
          <p:cNvSpPr/>
          <p:nvPr/>
        </p:nvSpPr>
        <p:spPr>
          <a:xfrm>
            <a:off x="6897867" y="-4625"/>
            <a:ext cx="5294200" cy="5256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07" name="Google Shape;307;p16"/>
          <p:cNvSpPr/>
          <p:nvPr/>
        </p:nvSpPr>
        <p:spPr>
          <a:xfrm>
            <a:off x="5782300" y="4346200"/>
            <a:ext cx="2510400" cy="25108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08" name="Google Shape;308;p16"/>
          <p:cNvSpPr txBox="1">
            <a:spLocks noGrp="1"/>
          </p:cNvSpPr>
          <p:nvPr>
            <p:ph type="subTitle" idx="1"/>
          </p:nvPr>
        </p:nvSpPr>
        <p:spPr>
          <a:xfrm>
            <a:off x="6096000" y="5096400"/>
            <a:ext cx="1894400" cy="99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Proxima Nova Semibold"/>
              <a:buNone/>
              <a:defRPr sz="6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2pPr>
            <a:lvl3pPr lvl="2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3pPr>
            <a:lvl4pPr lvl="3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4pPr>
            <a:lvl5pPr lvl="4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5pPr>
            <a:lvl6pPr lvl="5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6pPr>
            <a:lvl7pPr lvl="6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7pPr>
            <a:lvl8pPr lvl="7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8pPr>
            <a:lvl9pPr lvl="8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9pPr>
          </a:lstStyle>
          <a:p>
            <a:endParaRPr/>
          </a:p>
        </p:txBody>
      </p:sp>
      <p:sp>
        <p:nvSpPr>
          <p:cNvPr id="309" name="Google Shape;309;p16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8575200" cy="31344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68160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2">
  <p:cSld name="2_Слайд раздел 2">
    <p:bg>
      <p:bgPr>
        <a:solidFill>
          <a:srgbClr val="4BD0A0"/>
        </a:solid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7"/>
          <p:cNvSpPr/>
          <p:nvPr/>
        </p:nvSpPr>
        <p:spPr>
          <a:xfrm>
            <a:off x="8906942" y="2654663"/>
            <a:ext cx="3769800" cy="37698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12" name="Google Shape;312;p17"/>
          <p:cNvSpPr/>
          <p:nvPr/>
        </p:nvSpPr>
        <p:spPr>
          <a:xfrm>
            <a:off x="5136057" y="2640417"/>
            <a:ext cx="3769800" cy="3769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4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3" name="Google Shape;313;p17"/>
          <p:cNvSpPr txBox="1">
            <a:spLocks noGrp="1"/>
          </p:cNvSpPr>
          <p:nvPr>
            <p:ph type="subTitle" idx="1"/>
          </p:nvPr>
        </p:nvSpPr>
        <p:spPr>
          <a:xfrm>
            <a:off x="5136050" y="3624000"/>
            <a:ext cx="3807000" cy="1814400"/>
          </a:xfrm>
          <a:prstGeom prst="rect">
            <a:avLst/>
          </a:prstGeom>
        </p:spPr>
        <p:txBody>
          <a:bodyPr spcFirstLastPara="1" wrap="square" lIns="0" tIns="576000" rIns="91425" bIns="0" anchor="t" anchorCtr="0">
            <a:noAutofit/>
          </a:bodyPr>
          <a:lstStyle>
            <a:lvl1pPr lvl="0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Proxima Nova Semibold"/>
              <a:buNone/>
              <a:defRPr sz="64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2pPr>
            <a:lvl3pPr lvl="2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3pPr>
            <a:lvl4pPr lvl="3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4pPr>
            <a:lvl5pPr lvl="4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5pPr>
            <a:lvl6pPr lvl="5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6pPr>
            <a:lvl7pPr lvl="6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7pPr>
            <a:lvl8pPr lvl="7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8pPr>
            <a:lvl9pPr lvl="8" algn="ctr" rtl="0">
              <a:lnSpc>
                <a:spcPct val="5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9pPr>
          </a:lstStyle>
          <a:p>
            <a:endParaRPr/>
          </a:p>
        </p:txBody>
      </p:sp>
      <p:grpSp>
        <p:nvGrpSpPr>
          <p:cNvPr id="314" name="Google Shape;314;p17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15" name="Google Shape;315;p1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19" name="Google Shape;319;p17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8000" cy="2808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66592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1">
  <p:cSld name="2_Слайд раздел 3_1">
    <p:bg>
      <p:bgPr>
        <a:solidFill>
          <a:srgbClr val="4BD0A0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8"/>
          <p:cNvSpPr/>
          <p:nvPr/>
        </p:nvSpPr>
        <p:spPr>
          <a:xfrm>
            <a:off x="0" y="3379208"/>
            <a:ext cx="3048000" cy="3048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64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sz="64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2" name="Google Shape;322;p18"/>
          <p:cNvSpPr/>
          <p:nvPr/>
        </p:nvSpPr>
        <p:spPr>
          <a:xfrm>
            <a:off x="6095912" y="3379208"/>
            <a:ext cx="3048000" cy="3048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23" name="Google Shape;323;p18"/>
          <p:cNvSpPr/>
          <p:nvPr/>
        </p:nvSpPr>
        <p:spPr>
          <a:xfrm>
            <a:off x="9143985" y="3379208"/>
            <a:ext cx="3048000" cy="3048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24" name="Google Shape;324;p18"/>
          <p:cNvSpPr/>
          <p:nvPr/>
        </p:nvSpPr>
        <p:spPr>
          <a:xfrm>
            <a:off x="3048000" y="3379308"/>
            <a:ext cx="3047800" cy="30478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325" name="Google Shape;325;p18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26" name="Google Shape;326;p18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30" name="Google Shape;330;p18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8000" cy="2808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03914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2">
  <p:cSld name="2_Слайд раздел 3_2">
    <p:bg>
      <p:bgPr>
        <a:solidFill>
          <a:srgbClr val="4BD0A0"/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"/>
          <p:cNvSpPr/>
          <p:nvPr/>
        </p:nvSpPr>
        <p:spPr>
          <a:xfrm>
            <a:off x="6095912" y="3379208"/>
            <a:ext cx="3048000" cy="3048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33" name="Google Shape;333;p19"/>
          <p:cNvSpPr/>
          <p:nvPr/>
        </p:nvSpPr>
        <p:spPr>
          <a:xfrm>
            <a:off x="9143985" y="3379208"/>
            <a:ext cx="3048000" cy="3048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34" name="Google Shape;334;p19"/>
          <p:cNvSpPr/>
          <p:nvPr/>
        </p:nvSpPr>
        <p:spPr>
          <a:xfrm>
            <a:off x="0" y="3379208"/>
            <a:ext cx="3048000" cy="3048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35" name="Google Shape;335;p19"/>
          <p:cNvSpPr/>
          <p:nvPr/>
        </p:nvSpPr>
        <p:spPr>
          <a:xfrm>
            <a:off x="3048000" y="3379308"/>
            <a:ext cx="3047800" cy="3047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64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sz="64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36" name="Google Shape;336;p19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37" name="Google Shape;337;p19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9" name="Google Shape;339;p19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0" name="Google Shape;340;p19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41" name="Google Shape;341;p19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8000" cy="2808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1304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3">
  <p:cSld name="2_Слайд раздел 3_3">
    <p:bg>
      <p:bgPr>
        <a:solidFill>
          <a:srgbClr val="4BD0A0"/>
        </a:solid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0"/>
          <p:cNvSpPr/>
          <p:nvPr/>
        </p:nvSpPr>
        <p:spPr>
          <a:xfrm>
            <a:off x="9143985" y="3379208"/>
            <a:ext cx="3048000" cy="3048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44" name="Google Shape;344;p20"/>
          <p:cNvSpPr/>
          <p:nvPr/>
        </p:nvSpPr>
        <p:spPr>
          <a:xfrm>
            <a:off x="0" y="3379208"/>
            <a:ext cx="3048000" cy="3048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45" name="Google Shape;345;p20"/>
          <p:cNvSpPr/>
          <p:nvPr/>
        </p:nvSpPr>
        <p:spPr>
          <a:xfrm>
            <a:off x="6095795" y="3379208"/>
            <a:ext cx="3048000" cy="3048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64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endParaRPr sz="64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46" name="Google Shape;346;p20"/>
          <p:cNvSpPr/>
          <p:nvPr/>
        </p:nvSpPr>
        <p:spPr>
          <a:xfrm>
            <a:off x="3048000" y="3379308"/>
            <a:ext cx="3047800" cy="30478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347" name="Google Shape;347;p20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48" name="Google Shape;348;p2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52" name="Google Shape;352;p20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8000" cy="2808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789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33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 1">
  <p:cSld name="Сетка 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17" name="Google Shape;17;p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</p:spTree>
    <p:extLst>
      <p:ext uri="{BB962C8B-B14F-4D97-AF65-F5344CB8AC3E}">
        <p14:creationId xmlns:p14="http://schemas.microsoft.com/office/powerpoint/2010/main" val="12091658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лайд раздел 3_4">
  <p:cSld name="2_Слайд раздел 3_4">
    <p:bg>
      <p:bgPr>
        <a:solidFill>
          <a:srgbClr val="4BD0A0"/>
        </a:soli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1"/>
          <p:cNvSpPr/>
          <p:nvPr/>
        </p:nvSpPr>
        <p:spPr>
          <a:xfrm>
            <a:off x="0" y="3379208"/>
            <a:ext cx="3048000" cy="3048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55" name="Google Shape;355;p21"/>
          <p:cNvSpPr/>
          <p:nvPr/>
        </p:nvSpPr>
        <p:spPr>
          <a:xfrm>
            <a:off x="3048000" y="3379308"/>
            <a:ext cx="3047800" cy="30478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56" name="Google Shape;356;p21"/>
          <p:cNvSpPr/>
          <p:nvPr/>
        </p:nvSpPr>
        <p:spPr>
          <a:xfrm>
            <a:off x="6095912" y="3379208"/>
            <a:ext cx="3048000" cy="30480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57" name="Google Shape;357;p21"/>
          <p:cNvSpPr/>
          <p:nvPr/>
        </p:nvSpPr>
        <p:spPr>
          <a:xfrm>
            <a:off x="9143985" y="3379208"/>
            <a:ext cx="3048000" cy="3048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6400" b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endParaRPr sz="6400"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58" name="Google Shape;358;p21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59" name="Google Shape;359;p21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0" name="Google Shape;360;p21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63" name="Google Shape;363;p21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8000" cy="28080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9100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с изображением">
  <p:cSld name="1_Титульный слайд с изображением">
    <p:bg>
      <p:bgPr>
        <a:solidFill>
          <a:srgbClr val="4BD0A0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2"/>
          <p:cNvSpPr/>
          <p:nvPr/>
        </p:nvSpPr>
        <p:spPr>
          <a:xfrm>
            <a:off x="6096000" y="331200"/>
            <a:ext cx="5609000" cy="5608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66" name="Google Shape;366;p22"/>
          <p:cNvSpPr/>
          <p:nvPr/>
        </p:nvSpPr>
        <p:spPr>
          <a:xfrm>
            <a:off x="6401840" y="840000"/>
            <a:ext cx="5577200" cy="55770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67" name="Google Shape;367;p22"/>
          <p:cNvSpPr txBox="1"/>
          <p:nvPr/>
        </p:nvSpPr>
        <p:spPr>
          <a:xfrm>
            <a:off x="7208100" y="3373817"/>
            <a:ext cx="3640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roxima Nova"/>
                <a:ea typeface="Proxima Nova"/>
                <a:cs typeface="Proxima Nova"/>
                <a:sym typeface="Proxima Nova"/>
              </a:rPr>
              <a:t>(изображение должно накрывать пунктирный радиус)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68" name="Google Shape;368;p22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69" name="Google Shape;369;p22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373" name="Google Shape;373;p22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6669600" cy="3134400"/>
          </a:xfrm>
          <a:prstGeom prst="rect">
            <a:avLst/>
          </a:prstGeom>
        </p:spPr>
        <p:txBody>
          <a:bodyPr spcFirstLastPara="1" wrap="square" lIns="0" tIns="3600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22"/>
          <p:cNvSpPr/>
          <p:nvPr/>
        </p:nvSpPr>
        <p:spPr>
          <a:xfrm>
            <a:off x="12515367" y="488967"/>
            <a:ext cx="3050400" cy="46182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8400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Поместите квадратное изображение на слайд, затем с помощью инструмента </a:t>
            </a:r>
            <a:r>
              <a:rPr lang="ru" sz="1200" b="1"/>
              <a:t>Обрезка</a:t>
            </a:r>
            <a:r>
              <a:rPr lang="ru" sz="1200"/>
              <a:t> выберете обрезку с помощью овала.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/>
            </a:b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Переместите изображение в 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 sz="1200">
                <a:solidFill>
                  <a:schemeClr val="dk1"/>
                </a:solidFill>
              </a:rPr>
              <a:t>область для фотографии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 sz="1200"/>
              <a:t> и подберите его размер, чтобы оно закрывало собой пунктирную линию.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Пример:</a:t>
            </a:r>
            <a:endParaRPr sz="1200"/>
          </a:p>
        </p:txBody>
      </p:sp>
      <p:pic>
        <p:nvPicPr>
          <p:cNvPr id="375" name="Google Shape;37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629384" y="3460800"/>
            <a:ext cx="2736617" cy="1534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9379" y="1090585"/>
            <a:ext cx="2736623" cy="13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2"/>
          <p:cNvSpPr/>
          <p:nvPr/>
        </p:nvSpPr>
        <p:spPr>
          <a:xfrm>
            <a:off x="12515367" y="-18333"/>
            <a:ext cx="344800" cy="3448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33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378" name="Google Shape;378;p22"/>
          <p:cNvSpPr txBox="1">
            <a:spLocks noGrp="1"/>
          </p:cNvSpPr>
          <p:nvPr>
            <p:ph type="subTitle" idx="1"/>
          </p:nvPr>
        </p:nvSpPr>
        <p:spPr>
          <a:xfrm>
            <a:off x="360000" y="5438400"/>
            <a:ext cx="3819000" cy="98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622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 1 Зелёный">
  <p:cSld name="Сетка 1 Зелёный">
    <p:bg>
      <p:bgPr>
        <a:solidFill>
          <a:srgbClr val="4BD0A0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23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81" name="Google Shape;381;p23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</p:spTree>
    <p:extLst>
      <p:ext uri="{BB962C8B-B14F-4D97-AF65-F5344CB8AC3E}">
        <p14:creationId xmlns:p14="http://schemas.microsoft.com/office/powerpoint/2010/main" val="26750138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Вертикальный список">
  <p:cSld name="3_Вертикальный список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4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23" name="Google Shape;23;p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367900" y="1478400"/>
            <a:ext cx="8575200" cy="4785600"/>
          </a:xfrm>
          <a:prstGeom prst="rect">
            <a:avLst/>
          </a:prstGeom>
          <a:noFill/>
        </p:spPr>
        <p:txBody>
          <a:bodyPr spcFirstLastPara="1" wrap="square" lIns="0" tIns="108000" rIns="0" bIns="0" anchor="t" anchorCtr="0">
            <a:noAutofit/>
          </a:bodyPr>
          <a:lstStyle>
            <a:lvl1pPr marL="304815" lvl="0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2000"/>
            </a:lvl1pPr>
            <a:lvl2pPr marL="609630" lvl="1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2000"/>
            </a:lvl2pPr>
            <a:lvl3pPr marL="914446" lvl="2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2000"/>
            </a:lvl3pPr>
            <a:lvl4pPr marL="1219261" lvl="3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2000"/>
            </a:lvl4pPr>
            <a:lvl5pPr marL="1524076" lvl="4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2000"/>
            </a:lvl5pPr>
            <a:lvl6pPr marL="1828891" lvl="5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2000"/>
            </a:lvl6pPr>
            <a:lvl7pPr marL="2133707" lvl="6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2000"/>
            </a:lvl7pPr>
            <a:lvl8pPr marL="2438522" lvl="7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2000"/>
            </a:lvl8pPr>
            <a:lvl9pPr marL="2743337" lvl="8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5400" cy="98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0" name="Google Shape;30;p4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</p:spTree>
    <p:extLst>
      <p:ext uri="{BB962C8B-B14F-4D97-AF65-F5344CB8AC3E}">
        <p14:creationId xmlns:p14="http://schemas.microsoft.com/office/powerpoint/2010/main" val="26101268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Слайд с картинкой">
  <p:cSld name="3_Слайд с картинкой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6117021" y="1989021"/>
            <a:ext cx="5680800" cy="3429600"/>
          </a:xfrm>
          <a:prstGeom prst="roundRect">
            <a:avLst>
              <a:gd name="adj" fmla="val 6404"/>
            </a:avLst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36" name="Google Shape;36;p5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37" name="Google Shape;37;p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5400" cy="98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43" name="Google Shape;43;p5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47" name="Google Shape;47;p5"/>
          <p:cNvSpPr txBox="1"/>
          <p:nvPr/>
        </p:nvSpPr>
        <p:spPr>
          <a:xfrm>
            <a:off x="7037767" y="3459600"/>
            <a:ext cx="3811000" cy="7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roxima Nova"/>
                <a:ea typeface="Proxima Nova"/>
                <a:cs typeface="Proxima Nova"/>
                <a:sym typeface="Proxima Nova"/>
              </a:rPr>
              <a:t>Область для фотографии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пунктирную рамку)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367900" y="6264000"/>
            <a:ext cx="4764000" cy="1632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marL="304815" lvl="0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933">
                <a:solidFill>
                  <a:srgbClr val="999999"/>
                </a:solidFill>
              </a:defRPr>
            </a:lvl1pPr>
            <a:lvl2pPr marL="609630" lvl="1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933">
                <a:solidFill>
                  <a:srgbClr val="999999"/>
                </a:solidFill>
              </a:defRPr>
            </a:lvl2pPr>
            <a:lvl3pPr marL="914446" lvl="2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933">
                <a:solidFill>
                  <a:srgbClr val="999999"/>
                </a:solidFill>
              </a:defRPr>
            </a:lvl3pPr>
            <a:lvl4pPr marL="1219261" lvl="3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933">
                <a:solidFill>
                  <a:srgbClr val="999999"/>
                </a:solidFill>
              </a:defRPr>
            </a:lvl4pPr>
            <a:lvl5pPr marL="1524076" lvl="4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933">
                <a:solidFill>
                  <a:srgbClr val="999999"/>
                </a:solidFill>
              </a:defRPr>
            </a:lvl5pPr>
            <a:lvl6pPr marL="1828891" lvl="5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933">
                <a:solidFill>
                  <a:srgbClr val="999999"/>
                </a:solidFill>
              </a:defRPr>
            </a:lvl6pPr>
            <a:lvl7pPr marL="2133707" lvl="6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  <a:defRPr sz="933">
                <a:solidFill>
                  <a:srgbClr val="999999"/>
                </a:solidFill>
              </a:defRPr>
            </a:lvl7pPr>
            <a:lvl8pPr marL="2438522" lvl="7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 sz="933">
                <a:solidFill>
                  <a:srgbClr val="999999"/>
                </a:solidFill>
              </a:defRPr>
            </a:lvl8pPr>
            <a:lvl9pPr marL="2743337" lvl="8" indent="-21167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 sz="933"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12515367" y="488967"/>
            <a:ext cx="3050400" cy="5607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8400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Поместите изображение на слайд, затем </a:t>
            </a:r>
            <a:br>
              <a:rPr lang="ru" sz="1200"/>
            </a:br>
            <a:r>
              <a:rPr lang="ru" sz="1200"/>
              <a:t>с помощью инструмента </a:t>
            </a:r>
            <a:r>
              <a:rPr lang="ru" sz="1200" b="1"/>
              <a:t>Обрезка</a:t>
            </a:r>
            <a:r>
              <a:rPr lang="ru" sz="1200"/>
              <a:t> выберете </a:t>
            </a:r>
            <a:br>
              <a:rPr lang="ru" sz="1200"/>
            </a:br>
            <a:r>
              <a:rPr lang="ru" sz="1200"/>
              <a:t>обрезку с помощью прямоугольника </a:t>
            </a:r>
            <a:br>
              <a:rPr lang="ru" sz="1200"/>
            </a:br>
            <a:r>
              <a:rPr lang="ru" sz="1200"/>
              <a:t>с закруглёнными углами.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Добавьте чёрную обводку в 8 пикселей. Поместите изображение в 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 sz="1200"/>
              <a:t>область для фотографии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 sz="1200"/>
              <a:t> </a:t>
            </a:r>
            <a:br>
              <a:rPr lang="ru" sz="1200"/>
            </a:br>
            <a:r>
              <a:rPr lang="ru" sz="1200"/>
              <a:t>и выровняйте иллюстрацию по заданным направляющим. Изображение должно </a:t>
            </a:r>
            <a:br>
              <a:rPr lang="ru" sz="1200"/>
            </a:br>
            <a:r>
              <a:rPr lang="ru" sz="1200"/>
              <a:t>перекрывать собой пунктирную линию.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Пример:</a:t>
            </a:r>
            <a:endParaRPr sz="1200"/>
          </a:p>
        </p:txBody>
      </p:sp>
      <p:pic>
        <p:nvPicPr>
          <p:cNvPr id="50" name="Google Shape;5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629384" y="1286126"/>
            <a:ext cx="2736617" cy="1068089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5"/>
          <p:cNvSpPr txBox="1">
            <a:spLocks noGrp="1"/>
          </p:cNvSpPr>
          <p:nvPr>
            <p:ph type="body" idx="2"/>
          </p:nvPr>
        </p:nvSpPr>
        <p:spPr>
          <a:xfrm>
            <a:off x="367900" y="1478400"/>
            <a:ext cx="4764000" cy="4785600"/>
          </a:xfrm>
          <a:prstGeom prst="rect">
            <a:avLst/>
          </a:prstGeom>
          <a:noFill/>
        </p:spPr>
        <p:txBody>
          <a:bodyPr spcFirstLastPara="1" wrap="square" lIns="0" tIns="108000" rIns="0" bIns="0" anchor="t" anchorCtr="0">
            <a:noAutofit/>
          </a:bodyPr>
          <a:lstStyle>
            <a:lvl1pPr marL="304815" lvl="0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Char char="●"/>
              <a:defRPr sz="2000"/>
            </a:lvl1pPr>
            <a:lvl2pPr marL="609630" lvl="1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2000"/>
            </a:lvl2pPr>
            <a:lvl3pPr marL="914446" lvl="2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2000"/>
            </a:lvl3pPr>
            <a:lvl4pPr marL="1219261" lvl="3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2000"/>
            </a:lvl4pPr>
            <a:lvl5pPr marL="1524076" lvl="4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2000"/>
            </a:lvl5pPr>
            <a:lvl6pPr marL="1828891" lvl="5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2000"/>
            </a:lvl6pPr>
            <a:lvl7pPr marL="2133707" lvl="6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2000"/>
            </a:lvl7pPr>
            <a:lvl8pPr marL="2438522" lvl="7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2000"/>
            </a:lvl8pPr>
            <a:lvl9pPr marL="2743337" lvl="8" indent="-27941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2000"/>
            </a:lvl9pPr>
          </a:lstStyle>
          <a:p>
            <a:endParaRPr/>
          </a:p>
        </p:txBody>
      </p:sp>
      <p:pic>
        <p:nvPicPr>
          <p:cNvPr id="52" name="Google Shape;5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9383" y="3722569"/>
            <a:ext cx="2736616" cy="217993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5"/>
          <p:cNvSpPr/>
          <p:nvPr/>
        </p:nvSpPr>
        <p:spPr>
          <a:xfrm>
            <a:off x="12515367" y="-18333"/>
            <a:ext cx="344800" cy="3448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33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sz="1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368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Цитата с фотографией">
  <p:cSld name="6_Цитата с фотографией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/>
          <p:nvPr/>
        </p:nvSpPr>
        <p:spPr>
          <a:xfrm>
            <a:off x="728397" y="1499421"/>
            <a:ext cx="4080000" cy="40800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56" name="Google Shape;56;p6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57" name="Google Shape;57;p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61" name="Google Shape;61;p6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62" name="Google Shape;62;p6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66" name="Google Shape;66;p6"/>
          <p:cNvSpPr/>
          <p:nvPr/>
        </p:nvSpPr>
        <p:spPr>
          <a:xfrm>
            <a:off x="5137821" y="1811734"/>
            <a:ext cx="457916" cy="319577"/>
          </a:xfrm>
          <a:custGeom>
            <a:avLst/>
            <a:gdLst/>
            <a:ahLst/>
            <a:cxnLst/>
            <a:rect l="l" t="t" r="r" b="b"/>
            <a:pathLst>
              <a:path w="273928" h="191173" extrusionOk="0">
                <a:moveTo>
                  <a:pt x="79295" y="0"/>
                </a:moveTo>
                <a:lnTo>
                  <a:pt x="0" y="105246"/>
                </a:lnTo>
                <a:lnTo>
                  <a:pt x="0" y="191172"/>
                </a:lnTo>
                <a:lnTo>
                  <a:pt x="93712" y="191172"/>
                </a:lnTo>
                <a:lnTo>
                  <a:pt x="93712" y="105246"/>
                </a:lnTo>
                <a:lnTo>
                  <a:pt x="122547" y="0"/>
                </a:lnTo>
                <a:close/>
                <a:moveTo>
                  <a:pt x="230676" y="0"/>
                </a:moveTo>
                <a:lnTo>
                  <a:pt x="151381" y="105246"/>
                </a:lnTo>
                <a:lnTo>
                  <a:pt x="151381" y="191172"/>
                </a:lnTo>
                <a:lnTo>
                  <a:pt x="245093" y="191172"/>
                </a:lnTo>
                <a:lnTo>
                  <a:pt x="245093" y="105246"/>
                </a:lnTo>
                <a:lnTo>
                  <a:pt x="273928" y="0"/>
                </a:lnTo>
                <a:close/>
              </a:path>
            </a:pathLst>
          </a:custGeom>
          <a:solidFill>
            <a:srgbClr val="4BD0A0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67" name="Google Shape;67;p6"/>
          <p:cNvSpPr txBox="1"/>
          <p:nvPr/>
        </p:nvSpPr>
        <p:spPr>
          <a:xfrm>
            <a:off x="998177" y="3297600"/>
            <a:ext cx="35464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пунктирный радиус)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" name="Google Shape;68;p6"/>
          <p:cNvSpPr txBox="1">
            <a:spLocks noGrp="1"/>
          </p:cNvSpPr>
          <p:nvPr>
            <p:ph type="subTitle" idx="1"/>
          </p:nvPr>
        </p:nvSpPr>
        <p:spPr>
          <a:xfrm>
            <a:off x="5137817" y="4444800"/>
            <a:ext cx="4758000" cy="1488000"/>
          </a:xfrm>
          <a:prstGeom prst="rect">
            <a:avLst/>
          </a:prstGeom>
        </p:spPr>
        <p:txBody>
          <a:bodyPr spcFirstLastPara="1" wrap="square" lIns="0" tIns="19800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5137817" y="2301600"/>
            <a:ext cx="5716600" cy="1980000"/>
          </a:xfrm>
          <a:prstGeom prst="rect">
            <a:avLst/>
          </a:prstGeom>
        </p:spPr>
        <p:txBody>
          <a:bodyPr spcFirstLastPara="1" wrap="square" lIns="0" tIns="12600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9pPr>
          </a:lstStyle>
          <a:p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12515367" y="488967"/>
            <a:ext cx="3050400" cy="5775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8400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Поместите квадратное изображение на слайд, затем с помощью инструмента </a:t>
            </a:r>
            <a:r>
              <a:rPr lang="ru" sz="1200" b="1"/>
              <a:t>Обрезка</a:t>
            </a:r>
            <a:r>
              <a:rPr lang="ru" sz="1200"/>
              <a:t> выберете обрезку с помощью овала.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/>
            </a:b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Переместите изображение в 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 sz="1200">
                <a:solidFill>
                  <a:schemeClr val="dk1"/>
                </a:solidFill>
              </a:rPr>
              <a:t>область для фотографии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 sz="1200"/>
              <a:t> и подберите его размер, чтобы оно закрывало собой пунктирную линию. Проверьте выравнивание используя направляющие.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Пример:</a:t>
            </a:r>
            <a:endParaRPr sz="1200"/>
          </a:p>
        </p:txBody>
      </p:sp>
      <p:pic>
        <p:nvPicPr>
          <p:cNvPr id="71" name="Google Shape;7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629379" y="1090585"/>
            <a:ext cx="2736623" cy="13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9383" y="3558800"/>
            <a:ext cx="2547618" cy="25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6"/>
          <p:cNvSpPr/>
          <p:nvPr/>
        </p:nvSpPr>
        <p:spPr>
          <a:xfrm>
            <a:off x="12515367" y="-18333"/>
            <a:ext cx="344800" cy="3448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33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sz="1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569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Цитата">
  <p:cSld name="6_Цитат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7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76" name="Google Shape;76;p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80" name="Google Shape;80;p7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81" name="Google Shape;81;p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8575200" cy="2971200"/>
          </a:xfrm>
          <a:prstGeom prst="rect">
            <a:avLst/>
          </a:prstGeom>
        </p:spPr>
        <p:txBody>
          <a:bodyPr spcFirstLastPara="1" wrap="square" lIns="0" tIns="36000" rIns="91425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9600"/>
              <a:buNone/>
              <a:defRPr sz="6400" b="1">
                <a:solidFill>
                  <a:srgbClr val="4BD0A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9pPr>
          </a:lstStyle>
          <a:p>
            <a:endParaRPr/>
          </a:p>
        </p:txBody>
      </p:sp>
      <p:grpSp>
        <p:nvGrpSpPr>
          <p:cNvPr id="86" name="Google Shape;86;p7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87" name="Google Shape;87;p7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91" name="Google Shape;91;p7"/>
          <p:cNvSpPr txBox="1">
            <a:spLocks noGrp="1"/>
          </p:cNvSpPr>
          <p:nvPr>
            <p:ph type="subTitle" idx="1"/>
          </p:nvPr>
        </p:nvSpPr>
        <p:spPr>
          <a:xfrm>
            <a:off x="360000" y="5438400"/>
            <a:ext cx="3819000" cy="98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2433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Описание спикера">
  <p:cSld name="7_Описание спикера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/>
          <p:nvPr/>
        </p:nvSpPr>
        <p:spPr>
          <a:xfrm>
            <a:off x="388927" y="989711"/>
            <a:ext cx="3777600" cy="37776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94" name="Google Shape;94;p8"/>
          <p:cNvSpPr txBox="1"/>
          <p:nvPr/>
        </p:nvSpPr>
        <p:spPr>
          <a:xfrm>
            <a:off x="490633" y="2717050"/>
            <a:ext cx="3565800" cy="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пунктирный радиус)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8"/>
          <p:cNvSpPr txBox="1">
            <a:spLocks noGrp="1"/>
          </p:cNvSpPr>
          <p:nvPr>
            <p:ph type="subTitle" idx="1"/>
          </p:nvPr>
        </p:nvSpPr>
        <p:spPr>
          <a:xfrm>
            <a:off x="5131900" y="2460883"/>
            <a:ext cx="5716800" cy="67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8"/>
          <p:cNvSpPr txBox="1">
            <a:spLocks noGrp="1"/>
          </p:cNvSpPr>
          <p:nvPr>
            <p:ph type="title"/>
          </p:nvPr>
        </p:nvSpPr>
        <p:spPr>
          <a:xfrm>
            <a:off x="5135033" y="1473783"/>
            <a:ext cx="5713600" cy="991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9pPr>
          </a:lstStyle>
          <a:p>
            <a:endParaRPr/>
          </a:p>
        </p:txBody>
      </p:sp>
      <p:sp>
        <p:nvSpPr>
          <p:cNvPr id="97" name="Google Shape;97;p8"/>
          <p:cNvSpPr txBox="1"/>
          <p:nvPr/>
        </p:nvSpPr>
        <p:spPr>
          <a:xfrm>
            <a:off x="5135033" y="3297889"/>
            <a:ext cx="47552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50" rIns="60950" bIns="6095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latin typeface="Proxima Nova"/>
                <a:ea typeface="Proxima Nova"/>
                <a:cs typeface="Proxima Nova"/>
                <a:sym typeface="Proxima Nova"/>
              </a:rPr>
              <a:t>Аккаунты в соц.сетях</a:t>
            </a:r>
            <a:endParaRPr sz="16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8" name="Google Shape;98;p8"/>
          <p:cNvGrpSpPr/>
          <p:nvPr/>
        </p:nvGrpSpPr>
        <p:grpSpPr>
          <a:xfrm>
            <a:off x="5135040" y="3956882"/>
            <a:ext cx="322801" cy="322801"/>
            <a:chOff x="1190625" y="238125"/>
            <a:chExt cx="4905800" cy="4905800"/>
          </a:xfrm>
        </p:grpSpPr>
        <p:sp>
          <p:nvSpPr>
            <p:cNvPr id="99" name="Google Shape;99;p8"/>
            <p:cNvSpPr/>
            <p:nvPr/>
          </p:nvSpPr>
          <p:spPr>
            <a:xfrm>
              <a:off x="1190625" y="238125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3136650" y="1629200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101" name="Google Shape;101;p8"/>
          <p:cNvGrpSpPr/>
          <p:nvPr/>
        </p:nvGrpSpPr>
        <p:grpSpPr>
          <a:xfrm>
            <a:off x="5131672" y="4445956"/>
            <a:ext cx="335720" cy="335720"/>
            <a:chOff x="1190625" y="238125"/>
            <a:chExt cx="5186200" cy="5186200"/>
          </a:xfrm>
        </p:grpSpPr>
        <p:sp>
          <p:nvSpPr>
            <p:cNvPr id="102" name="Google Shape;102;p8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2726600" y="1774100"/>
              <a:ext cx="2190150" cy="2190150"/>
            </a:xfrm>
            <a:custGeom>
              <a:avLst/>
              <a:gdLst/>
              <a:ahLst/>
              <a:cxnLst/>
              <a:rect l="l" t="t" r="r" b="b"/>
              <a:pathLst>
                <a:path w="87606" h="87606" extrusionOk="0">
                  <a:moveTo>
                    <a:pt x="66580" y="15186"/>
                  </a:moveTo>
                  <a:cubicBezTo>
                    <a:pt x="68216" y="15186"/>
                    <a:pt x="69617" y="15887"/>
                    <a:pt x="70552" y="16821"/>
                  </a:cubicBezTo>
                  <a:cubicBezTo>
                    <a:pt x="71486" y="17755"/>
                    <a:pt x="72187" y="19157"/>
                    <a:pt x="72187" y="20792"/>
                  </a:cubicBezTo>
                  <a:cubicBezTo>
                    <a:pt x="72187" y="22194"/>
                    <a:pt x="71486" y="23596"/>
                    <a:pt x="70552" y="24530"/>
                  </a:cubicBezTo>
                  <a:cubicBezTo>
                    <a:pt x="69617" y="25698"/>
                    <a:pt x="68216" y="26166"/>
                    <a:pt x="66580" y="26166"/>
                  </a:cubicBezTo>
                  <a:cubicBezTo>
                    <a:pt x="65179" y="26166"/>
                    <a:pt x="63777" y="25698"/>
                    <a:pt x="62843" y="24530"/>
                  </a:cubicBezTo>
                  <a:cubicBezTo>
                    <a:pt x="61675" y="23596"/>
                    <a:pt x="61207" y="22194"/>
                    <a:pt x="61207" y="20792"/>
                  </a:cubicBezTo>
                  <a:cubicBezTo>
                    <a:pt x="61207" y="19157"/>
                    <a:pt x="61675" y="17755"/>
                    <a:pt x="62843" y="16821"/>
                  </a:cubicBezTo>
                  <a:cubicBezTo>
                    <a:pt x="63777" y="15887"/>
                    <a:pt x="65179" y="15186"/>
                    <a:pt x="66580" y="15186"/>
                  </a:cubicBezTo>
                  <a:close/>
                  <a:moveTo>
                    <a:pt x="43686" y="30604"/>
                  </a:moveTo>
                  <a:cubicBezTo>
                    <a:pt x="40182" y="30604"/>
                    <a:pt x="36912" y="32006"/>
                    <a:pt x="34342" y="34342"/>
                  </a:cubicBezTo>
                  <a:cubicBezTo>
                    <a:pt x="32006" y="36912"/>
                    <a:pt x="30604" y="40182"/>
                    <a:pt x="30604" y="43686"/>
                  </a:cubicBezTo>
                  <a:cubicBezTo>
                    <a:pt x="30604" y="47191"/>
                    <a:pt x="32006" y="50461"/>
                    <a:pt x="34342" y="53031"/>
                  </a:cubicBezTo>
                  <a:cubicBezTo>
                    <a:pt x="36912" y="55367"/>
                    <a:pt x="40182" y="56769"/>
                    <a:pt x="43686" y="56769"/>
                  </a:cubicBezTo>
                  <a:cubicBezTo>
                    <a:pt x="47191" y="56769"/>
                    <a:pt x="50461" y="55367"/>
                    <a:pt x="53031" y="53031"/>
                  </a:cubicBezTo>
                  <a:cubicBezTo>
                    <a:pt x="55367" y="50461"/>
                    <a:pt x="56769" y="47191"/>
                    <a:pt x="56769" y="43686"/>
                  </a:cubicBezTo>
                  <a:cubicBezTo>
                    <a:pt x="56769" y="40182"/>
                    <a:pt x="55367" y="36912"/>
                    <a:pt x="53031" y="34342"/>
                  </a:cubicBezTo>
                  <a:cubicBezTo>
                    <a:pt x="50461" y="32006"/>
                    <a:pt x="47191" y="30604"/>
                    <a:pt x="43686" y="30604"/>
                  </a:cubicBezTo>
                  <a:close/>
                  <a:moveTo>
                    <a:pt x="43686" y="21727"/>
                  </a:moveTo>
                  <a:cubicBezTo>
                    <a:pt x="49527" y="21727"/>
                    <a:pt x="55133" y="24063"/>
                    <a:pt x="59105" y="28268"/>
                  </a:cubicBezTo>
                  <a:cubicBezTo>
                    <a:pt x="63310" y="32239"/>
                    <a:pt x="65646" y="37846"/>
                    <a:pt x="65646" y="43686"/>
                  </a:cubicBezTo>
                  <a:cubicBezTo>
                    <a:pt x="65646" y="49527"/>
                    <a:pt x="63310" y="55133"/>
                    <a:pt x="59105" y="59105"/>
                  </a:cubicBezTo>
                  <a:cubicBezTo>
                    <a:pt x="55133" y="63310"/>
                    <a:pt x="49527" y="65646"/>
                    <a:pt x="43686" y="65646"/>
                  </a:cubicBezTo>
                  <a:cubicBezTo>
                    <a:pt x="37846" y="65646"/>
                    <a:pt x="32239" y="63310"/>
                    <a:pt x="28268" y="59105"/>
                  </a:cubicBezTo>
                  <a:cubicBezTo>
                    <a:pt x="24063" y="55133"/>
                    <a:pt x="21727" y="49527"/>
                    <a:pt x="21727" y="43686"/>
                  </a:cubicBezTo>
                  <a:cubicBezTo>
                    <a:pt x="21727" y="37846"/>
                    <a:pt x="24063" y="32239"/>
                    <a:pt x="28268" y="28268"/>
                  </a:cubicBezTo>
                  <a:cubicBezTo>
                    <a:pt x="32239" y="24063"/>
                    <a:pt x="37846" y="21727"/>
                    <a:pt x="43686" y="21727"/>
                  </a:cubicBezTo>
                  <a:close/>
                  <a:moveTo>
                    <a:pt x="43686" y="1"/>
                  </a:moveTo>
                  <a:cubicBezTo>
                    <a:pt x="31772" y="1"/>
                    <a:pt x="30371" y="1"/>
                    <a:pt x="25698" y="235"/>
                  </a:cubicBezTo>
                  <a:cubicBezTo>
                    <a:pt x="21026" y="468"/>
                    <a:pt x="17755" y="1169"/>
                    <a:pt x="14952" y="2103"/>
                  </a:cubicBezTo>
                  <a:cubicBezTo>
                    <a:pt x="12149" y="3272"/>
                    <a:pt x="9345" y="4907"/>
                    <a:pt x="7243" y="7243"/>
                  </a:cubicBezTo>
                  <a:cubicBezTo>
                    <a:pt x="4907" y="9345"/>
                    <a:pt x="3272" y="12149"/>
                    <a:pt x="2103" y="14952"/>
                  </a:cubicBezTo>
                  <a:cubicBezTo>
                    <a:pt x="1169" y="17755"/>
                    <a:pt x="468" y="21026"/>
                    <a:pt x="235" y="25698"/>
                  </a:cubicBezTo>
                  <a:cubicBezTo>
                    <a:pt x="1" y="30371"/>
                    <a:pt x="1" y="31772"/>
                    <a:pt x="1" y="43686"/>
                  </a:cubicBezTo>
                  <a:cubicBezTo>
                    <a:pt x="1" y="55601"/>
                    <a:pt x="1" y="57002"/>
                    <a:pt x="235" y="61675"/>
                  </a:cubicBezTo>
                  <a:cubicBezTo>
                    <a:pt x="468" y="66347"/>
                    <a:pt x="1169" y="69617"/>
                    <a:pt x="2103" y="72421"/>
                  </a:cubicBezTo>
                  <a:cubicBezTo>
                    <a:pt x="3272" y="75224"/>
                    <a:pt x="4907" y="78027"/>
                    <a:pt x="7243" y="80130"/>
                  </a:cubicBezTo>
                  <a:cubicBezTo>
                    <a:pt x="9345" y="82466"/>
                    <a:pt x="12149" y="84101"/>
                    <a:pt x="14952" y="85269"/>
                  </a:cubicBezTo>
                  <a:cubicBezTo>
                    <a:pt x="17755" y="86204"/>
                    <a:pt x="21026" y="86905"/>
                    <a:pt x="25698" y="87138"/>
                  </a:cubicBezTo>
                  <a:cubicBezTo>
                    <a:pt x="30371" y="87372"/>
                    <a:pt x="31772" y="87605"/>
                    <a:pt x="43686" y="87605"/>
                  </a:cubicBezTo>
                  <a:cubicBezTo>
                    <a:pt x="55601" y="87605"/>
                    <a:pt x="57002" y="87372"/>
                    <a:pt x="61675" y="87138"/>
                  </a:cubicBezTo>
                  <a:cubicBezTo>
                    <a:pt x="66347" y="86905"/>
                    <a:pt x="69617" y="86204"/>
                    <a:pt x="72421" y="85269"/>
                  </a:cubicBezTo>
                  <a:cubicBezTo>
                    <a:pt x="75224" y="84101"/>
                    <a:pt x="78027" y="82466"/>
                    <a:pt x="80130" y="80130"/>
                  </a:cubicBezTo>
                  <a:cubicBezTo>
                    <a:pt x="82466" y="78027"/>
                    <a:pt x="84101" y="75224"/>
                    <a:pt x="85269" y="72421"/>
                  </a:cubicBezTo>
                  <a:cubicBezTo>
                    <a:pt x="86204" y="69617"/>
                    <a:pt x="86905" y="66347"/>
                    <a:pt x="87138" y="61675"/>
                  </a:cubicBezTo>
                  <a:cubicBezTo>
                    <a:pt x="87372" y="57002"/>
                    <a:pt x="87605" y="55601"/>
                    <a:pt x="87605" y="43686"/>
                  </a:cubicBezTo>
                  <a:cubicBezTo>
                    <a:pt x="87605" y="31772"/>
                    <a:pt x="87372" y="30371"/>
                    <a:pt x="87138" y="25698"/>
                  </a:cubicBezTo>
                  <a:cubicBezTo>
                    <a:pt x="86905" y="21026"/>
                    <a:pt x="86204" y="17755"/>
                    <a:pt x="85269" y="14952"/>
                  </a:cubicBezTo>
                  <a:cubicBezTo>
                    <a:pt x="84101" y="12149"/>
                    <a:pt x="82466" y="9345"/>
                    <a:pt x="80130" y="7243"/>
                  </a:cubicBezTo>
                  <a:cubicBezTo>
                    <a:pt x="77794" y="4907"/>
                    <a:pt x="75224" y="3272"/>
                    <a:pt x="72421" y="2103"/>
                  </a:cubicBezTo>
                  <a:cubicBezTo>
                    <a:pt x="69617" y="1169"/>
                    <a:pt x="66347" y="468"/>
                    <a:pt x="61675" y="235"/>
                  </a:cubicBezTo>
                  <a:cubicBezTo>
                    <a:pt x="57002" y="1"/>
                    <a:pt x="55601" y="1"/>
                    <a:pt x="43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104" name="Google Shape;104;p8"/>
          <p:cNvGrpSpPr/>
          <p:nvPr/>
        </p:nvGrpSpPr>
        <p:grpSpPr>
          <a:xfrm>
            <a:off x="5131803" y="4943681"/>
            <a:ext cx="329151" cy="329151"/>
            <a:chOff x="1190625" y="238125"/>
            <a:chExt cx="5186200" cy="5186200"/>
          </a:xfrm>
        </p:grpSpPr>
        <p:sp>
          <p:nvSpPr>
            <p:cNvPr id="105" name="Google Shape;105;p8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2498850" y="1698200"/>
              <a:ext cx="2493825" cy="2264050"/>
            </a:xfrm>
            <a:custGeom>
              <a:avLst/>
              <a:gdLst/>
              <a:ahLst/>
              <a:cxnLst/>
              <a:rect l="l" t="t" r="r" b="b"/>
              <a:pathLst>
                <a:path w="99753" h="90562" extrusionOk="0">
                  <a:moveTo>
                    <a:pt x="91810" y="7943"/>
                  </a:moveTo>
                  <a:cubicBezTo>
                    <a:pt x="91810" y="8176"/>
                    <a:pt x="91810" y="8176"/>
                    <a:pt x="91810" y="8644"/>
                  </a:cubicBezTo>
                  <a:lnTo>
                    <a:pt x="77559" y="81998"/>
                  </a:lnTo>
                  <a:cubicBezTo>
                    <a:pt x="77559" y="82231"/>
                    <a:pt x="77326" y="82465"/>
                    <a:pt x="77092" y="82699"/>
                  </a:cubicBezTo>
                  <a:cubicBezTo>
                    <a:pt x="76995" y="82795"/>
                    <a:pt x="76899" y="82852"/>
                    <a:pt x="76735" y="82852"/>
                  </a:cubicBezTo>
                  <a:cubicBezTo>
                    <a:pt x="76505" y="82852"/>
                    <a:pt x="76141" y="82739"/>
                    <a:pt x="75457" y="82465"/>
                  </a:cubicBezTo>
                  <a:lnTo>
                    <a:pt x="52796" y="64944"/>
                  </a:lnTo>
                  <a:lnTo>
                    <a:pt x="39247" y="77559"/>
                  </a:lnTo>
                  <a:lnTo>
                    <a:pt x="42050" y="59104"/>
                  </a:lnTo>
                  <a:lnTo>
                    <a:pt x="78961" y="24062"/>
                  </a:lnTo>
                  <a:cubicBezTo>
                    <a:pt x="80363" y="22660"/>
                    <a:pt x="79895" y="22427"/>
                    <a:pt x="79895" y="22427"/>
                  </a:cubicBezTo>
                  <a:cubicBezTo>
                    <a:pt x="79895" y="21679"/>
                    <a:pt x="79522" y="21455"/>
                    <a:pt x="79073" y="21455"/>
                  </a:cubicBezTo>
                  <a:cubicBezTo>
                    <a:pt x="78400" y="21455"/>
                    <a:pt x="77559" y="21960"/>
                    <a:pt x="77559" y="21960"/>
                  </a:cubicBezTo>
                  <a:lnTo>
                    <a:pt x="31071" y="51161"/>
                  </a:lnTo>
                  <a:lnTo>
                    <a:pt x="31071" y="50927"/>
                  </a:lnTo>
                  <a:lnTo>
                    <a:pt x="8877" y="43452"/>
                  </a:lnTo>
                  <a:lnTo>
                    <a:pt x="8877" y="43218"/>
                  </a:lnTo>
                  <a:lnTo>
                    <a:pt x="9111" y="43218"/>
                  </a:lnTo>
                  <a:cubicBezTo>
                    <a:pt x="9111" y="43218"/>
                    <a:pt x="28968" y="34808"/>
                    <a:pt x="49292" y="26165"/>
                  </a:cubicBezTo>
                  <a:cubicBezTo>
                    <a:pt x="59338" y="21726"/>
                    <a:pt x="69616" y="17287"/>
                    <a:pt x="77326" y="14017"/>
                  </a:cubicBezTo>
                  <a:cubicBezTo>
                    <a:pt x="85268" y="10746"/>
                    <a:pt x="91109" y="8176"/>
                    <a:pt x="91342" y="8176"/>
                  </a:cubicBezTo>
                  <a:cubicBezTo>
                    <a:pt x="91810" y="7943"/>
                    <a:pt x="91576" y="7943"/>
                    <a:pt x="91810" y="7943"/>
                  </a:cubicBezTo>
                  <a:close/>
                  <a:moveTo>
                    <a:pt x="92277" y="0"/>
                  </a:moveTo>
                  <a:cubicBezTo>
                    <a:pt x="90875" y="0"/>
                    <a:pt x="89707" y="467"/>
                    <a:pt x="88539" y="934"/>
                  </a:cubicBezTo>
                  <a:cubicBezTo>
                    <a:pt x="87605" y="1402"/>
                    <a:pt x="82232" y="3504"/>
                    <a:pt x="74522" y="6775"/>
                  </a:cubicBezTo>
                  <a:lnTo>
                    <a:pt x="46255" y="18923"/>
                  </a:lnTo>
                  <a:cubicBezTo>
                    <a:pt x="25931" y="27566"/>
                    <a:pt x="6074" y="35976"/>
                    <a:pt x="6074" y="35976"/>
                  </a:cubicBezTo>
                  <a:lnTo>
                    <a:pt x="6308" y="35976"/>
                  </a:lnTo>
                  <a:cubicBezTo>
                    <a:pt x="6308" y="35976"/>
                    <a:pt x="4906" y="36443"/>
                    <a:pt x="3504" y="37378"/>
                  </a:cubicBezTo>
                  <a:cubicBezTo>
                    <a:pt x="2803" y="38079"/>
                    <a:pt x="1869" y="38780"/>
                    <a:pt x="1402" y="39714"/>
                  </a:cubicBezTo>
                  <a:cubicBezTo>
                    <a:pt x="701" y="40649"/>
                    <a:pt x="0" y="42284"/>
                    <a:pt x="234" y="43919"/>
                  </a:cubicBezTo>
                  <a:cubicBezTo>
                    <a:pt x="701" y="46722"/>
                    <a:pt x="2336" y="48358"/>
                    <a:pt x="3738" y="49292"/>
                  </a:cubicBezTo>
                  <a:cubicBezTo>
                    <a:pt x="4906" y="50227"/>
                    <a:pt x="6308" y="50694"/>
                    <a:pt x="6308" y="50694"/>
                  </a:cubicBezTo>
                  <a:lnTo>
                    <a:pt x="24997" y="57001"/>
                  </a:lnTo>
                  <a:cubicBezTo>
                    <a:pt x="25697" y="59805"/>
                    <a:pt x="30603" y="75924"/>
                    <a:pt x="31771" y="79662"/>
                  </a:cubicBezTo>
                  <a:cubicBezTo>
                    <a:pt x="32472" y="81998"/>
                    <a:pt x="33173" y="83400"/>
                    <a:pt x="33874" y="84334"/>
                  </a:cubicBezTo>
                  <a:cubicBezTo>
                    <a:pt x="34341" y="85035"/>
                    <a:pt x="34808" y="85502"/>
                    <a:pt x="35509" y="85736"/>
                  </a:cubicBezTo>
                  <a:cubicBezTo>
                    <a:pt x="35743" y="85969"/>
                    <a:pt x="35976" y="86203"/>
                    <a:pt x="36444" y="86203"/>
                  </a:cubicBezTo>
                  <a:lnTo>
                    <a:pt x="36677" y="86203"/>
                  </a:lnTo>
                  <a:cubicBezTo>
                    <a:pt x="37285" y="86390"/>
                    <a:pt x="37864" y="86465"/>
                    <a:pt x="38402" y="86465"/>
                  </a:cubicBezTo>
                  <a:cubicBezTo>
                    <a:pt x="40555" y="86465"/>
                    <a:pt x="42050" y="85268"/>
                    <a:pt x="42050" y="85268"/>
                  </a:cubicBezTo>
                  <a:lnTo>
                    <a:pt x="42284" y="85268"/>
                  </a:lnTo>
                  <a:lnTo>
                    <a:pt x="53264" y="74989"/>
                  </a:lnTo>
                  <a:lnTo>
                    <a:pt x="71719" y="89473"/>
                  </a:lnTo>
                  <a:lnTo>
                    <a:pt x="72186" y="89707"/>
                  </a:lnTo>
                  <a:cubicBezTo>
                    <a:pt x="73559" y="90308"/>
                    <a:pt x="74963" y="90562"/>
                    <a:pt x="76294" y="90562"/>
                  </a:cubicBezTo>
                  <a:cubicBezTo>
                    <a:pt x="78589" y="90562"/>
                    <a:pt x="80668" y="89807"/>
                    <a:pt x="81998" y="88773"/>
                  </a:cubicBezTo>
                  <a:cubicBezTo>
                    <a:pt x="83867" y="86904"/>
                    <a:pt x="84801" y="84801"/>
                    <a:pt x="84801" y="84801"/>
                  </a:cubicBezTo>
                  <a:lnTo>
                    <a:pt x="84801" y="84568"/>
                  </a:lnTo>
                  <a:lnTo>
                    <a:pt x="99052" y="10279"/>
                  </a:lnTo>
                  <a:cubicBezTo>
                    <a:pt x="99519" y="8410"/>
                    <a:pt x="99752" y="6775"/>
                    <a:pt x="99285" y="5139"/>
                  </a:cubicBezTo>
                  <a:cubicBezTo>
                    <a:pt x="98818" y="3504"/>
                    <a:pt x="97650" y="1869"/>
                    <a:pt x="96248" y="1168"/>
                  </a:cubicBezTo>
                  <a:cubicBezTo>
                    <a:pt x="95080" y="234"/>
                    <a:pt x="93679" y="0"/>
                    <a:pt x="92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107" name="Google Shape;107;p8"/>
          <p:cNvGrpSpPr/>
          <p:nvPr/>
        </p:nvGrpSpPr>
        <p:grpSpPr>
          <a:xfrm>
            <a:off x="5131829" y="5438021"/>
            <a:ext cx="332263" cy="332263"/>
            <a:chOff x="1190625" y="238125"/>
            <a:chExt cx="5186200" cy="5186200"/>
          </a:xfrm>
        </p:grpSpPr>
        <p:sp>
          <p:nvSpPr>
            <p:cNvPr id="108" name="Google Shape;108;p8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2942700" y="1803325"/>
              <a:ext cx="1868925" cy="1757950"/>
            </a:xfrm>
            <a:custGeom>
              <a:avLst/>
              <a:gdLst/>
              <a:ahLst/>
              <a:cxnLst/>
              <a:rect l="l" t="t" r="r" b="b"/>
              <a:pathLst>
                <a:path w="74757" h="70318" extrusionOk="0">
                  <a:moveTo>
                    <a:pt x="7943" y="0"/>
                  </a:moveTo>
                  <a:cubicBezTo>
                    <a:pt x="5841" y="0"/>
                    <a:pt x="3972" y="701"/>
                    <a:pt x="2337" y="2336"/>
                  </a:cubicBezTo>
                  <a:cubicBezTo>
                    <a:pt x="935" y="3738"/>
                    <a:pt x="1" y="5607"/>
                    <a:pt x="1" y="7709"/>
                  </a:cubicBezTo>
                  <a:cubicBezTo>
                    <a:pt x="1" y="9812"/>
                    <a:pt x="935" y="11914"/>
                    <a:pt x="2337" y="13316"/>
                  </a:cubicBezTo>
                  <a:cubicBezTo>
                    <a:pt x="3972" y="14718"/>
                    <a:pt x="5841" y="15652"/>
                    <a:pt x="7943" y="15652"/>
                  </a:cubicBezTo>
                  <a:cubicBezTo>
                    <a:pt x="10046" y="15652"/>
                    <a:pt x="11915" y="14718"/>
                    <a:pt x="13550" y="13316"/>
                  </a:cubicBezTo>
                  <a:cubicBezTo>
                    <a:pt x="14952" y="11914"/>
                    <a:pt x="15653" y="9812"/>
                    <a:pt x="15653" y="7709"/>
                  </a:cubicBezTo>
                  <a:cubicBezTo>
                    <a:pt x="15653" y="5840"/>
                    <a:pt x="14952" y="3738"/>
                    <a:pt x="13550" y="2336"/>
                  </a:cubicBezTo>
                  <a:cubicBezTo>
                    <a:pt x="11915" y="701"/>
                    <a:pt x="10046" y="0"/>
                    <a:pt x="7943" y="0"/>
                  </a:cubicBezTo>
                  <a:close/>
                  <a:moveTo>
                    <a:pt x="234" y="21492"/>
                  </a:moveTo>
                  <a:lnTo>
                    <a:pt x="234" y="70317"/>
                  </a:lnTo>
                  <a:lnTo>
                    <a:pt x="15886" y="70317"/>
                  </a:lnTo>
                  <a:lnTo>
                    <a:pt x="15886" y="21492"/>
                  </a:lnTo>
                  <a:close/>
                  <a:moveTo>
                    <a:pt x="56564" y="19886"/>
                  </a:moveTo>
                  <a:cubicBezTo>
                    <a:pt x="49899" y="19886"/>
                    <a:pt x="43331" y="22967"/>
                    <a:pt x="40649" y="28033"/>
                  </a:cubicBezTo>
                  <a:lnTo>
                    <a:pt x="40649" y="21492"/>
                  </a:lnTo>
                  <a:lnTo>
                    <a:pt x="25231" y="21492"/>
                  </a:lnTo>
                  <a:lnTo>
                    <a:pt x="25231" y="70317"/>
                  </a:lnTo>
                  <a:lnTo>
                    <a:pt x="40649" y="70317"/>
                  </a:lnTo>
                  <a:lnTo>
                    <a:pt x="40649" y="44620"/>
                  </a:lnTo>
                  <a:cubicBezTo>
                    <a:pt x="40649" y="37328"/>
                    <a:pt x="45481" y="33400"/>
                    <a:pt x="50201" y="33400"/>
                  </a:cubicBezTo>
                  <a:cubicBezTo>
                    <a:pt x="54704" y="33400"/>
                    <a:pt x="59104" y="36977"/>
                    <a:pt x="59104" y="44620"/>
                  </a:cubicBezTo>
                  <a:lnTo>
                    <a:pt x="59104" y="70317"/>
                  </a:lnTo>
                  <a:lnTo>
                    <a:pt x="74756" y="70317"/>
                  </a:lnTo>
                  <a:lnTo>
                    <a:pt x="74756" y="39480"/>
                  </a:lnTo>
                  <a:cubicBezTo>
                    <a:pt x="74756" y="25516"/>
                    <a:pt x="65572" y="19886"/>
                    <a:pt x="56564" y="198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110" name="Google Shape;110;p8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111" name="Google Shape;111;p8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15" name="Google Shape;115;p8"/>
          <p:cNvSpPr txBox="1">
            <a:spLocks noGrp="1"/>
          </p:cNvSpPr>
          <p:nvPr>
            <p:ph type="subTitle" idx="2"/>
          </p:nvPr>
        </p:nvSpPr>
        <p:spPr>
          <a:xfrm>
            <a:off x="5595350" y="4444023"/>
            <a:ext cx="3347800" cy="3366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8"/>
          <p:cNvSpPr txBox="1">
            <a:spLocks noGrp="1"/>
          </p:cNvSpPr>
          <p:nvPr>
            <p:ph type="subTitle" idx="3"/>
          </p:nvPr>
        </p:nvSpPr>
        <p:spPr>
          <a:xfrm>
            <a:off x="5595350" y="3955073"/>
            <a:ext cx="3347800" cy="3270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subTitle" idx="4"/>
          </p:nvPr>
        </p:nvSpPr>
        <p:spPr>
          <a:xfrm>
            <a:off x="5595350" y="4939331"/>
            <a:ext cx="3347800" cy="3366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subTitle" idx="5"/>
          </p:nvPr>
        </p:nvSpPr>
        <p:spPr>
          <a:xfrm>
            <a:off x="5595350" y="5437798"/>
            <a:ext cx="3347800" cy="3366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2515367" y="488967"/>
            <a:ext cx="3050400" cy="5775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8400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Поместите квадратное изображение на слайд, затем с помощью инструмента </a:t>
            </a:r>
            <a:r>
              <a:rPr lang="ru" sz="1200" b="1"/>
              <a:t>Обрезка</a:t>
            </a:r>
            <a:r>
              <a:rPr lang="ru" sz="1200"/>
              <a:t> выберете обрезку с помощью овала.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/>
            </a:b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Переместите изображение в 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 sz="1200">
                <a:solidFill>
                  <a:schemeClr val="dk1"/>
                </a:solidFill>
              </a:rPr>
              <a:t>область для фотографии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 sz="1200"/>
              <a:t> и подберите его размер, чтобы оно закрывало собой пунктирную линию. Проверьте выравнивание используя направляющие.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Пример:</a:t>
            </a:r>
            <a:endParaRPr sz="1200"/>
          </a:p>
        </p:txBody>
      </p:sp>
      <p:pic>
        <p:nvPicPr>
          <p:cNvPr id="120" name="Google Shape;12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629379" y="1090585"/>
            <a:ext cx="2736623" cy="13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9383" y="3558800"/>
            <a:ext cx="2547618" cy="25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8"/>
          <p:cNvSpPr/>
          <p:nvPr/>
        </p:nvSpPr>
        <p:spPr>
          <a:xfrm>
            <a:off x="12515367" y="-18333"/>
            <a:ext cx="344800" cy="3448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33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sz="1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8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Описание спикера 2">
  <p:cSld name="7_Описание спикера 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/>
          <p:nvPr/>
        </p:nvSpPr>
        <p:spPr>
          <a:xfrm>
            <a:off x="381021" y="342621"/>
            <a:ext cx="2846400" cy="2846400"/>
          </a:xfrm>
          <a:prstGeom prst="ellipse">
            <a:avLst/>
          </a:prstGeom>
          <a:noFill/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25" name="Google Shape;125;p9"/>
          <p:cNvSpPr txBox="1"/>
          <p:nvPr/>
        </p:nvSpPr>
        <p:spPr>
          <a:xfrm>
            <a:off x="536033" y="1481300"/>
            <a:ext cx="2543400" cy="6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132000" rIns="60950" bIns="609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roxima Nova"/>
                <a:ea typeface="Proxima Nova"/>
                <a:cs typeface="Proxima Nova"/>
                <a:sym typeface="Proxima Nova"/>
              </a:rPr>
              <a:t>Область для круглой фотографии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roxima Nova"/>
                <a:ea typeface="Proxima Nova"/>
                <a:cs typeface="Proxima Nova"/>
                <a:sym typeface="Proxima Nova"/>
              </a:rPr>
              <a:t>(изображение должно перекрывать пунктирный радиус)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6" name="Google Shape;126;p9"/>
          <p:cNvSpPr txBox="1">
            <a:spLocks noGrp="1"/>
          </p:cNvSpPr>
          <p:nvPr>
            <p:ph type="subTitle" idx="1"/>
          </p:nvPr>
        </p:nvSpPr>
        <p:spPr>
          <a:xfrm>
            <a:off x="4179400" y="1966100"/>
            <a:ext cx="6669200" cy="995400"/>
          </a:xfrm>
          <a:prstGeom prst="rect">
            <a:avLst/>
          </a:prstGeom>
        </p:spPr>
        <p:txBody>
          <a:bodyPr spcFirstLastPara="1" wrap="square" lIns="0" tIns="21600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9"/>
          <p:cNvSpPr txBox="1">
            <a:spLocks noGrp="1"/>
          </p:cNvSpPr>
          <p:nvPr>
            <p:ph type="title"/>
          </p:nvPr>
        </p:nvSpPr>
        <p:spPr>
          <a:xfrm>
            <a:off x="4179100" y="653600"/>
            <a:ext cx="6669200" cy="1322400"/>
          </a:xfrm>
          <a:prstGeom prst="rect">
            <a:avLst/>
          </a:prstGeom>
        </p:spPr>
        <p:txBody>
          <a:bodyPr spcFirstLastPara="1" wrap="square" lIns="0" tIns="72000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subTitle" idx="2"/>
          </p:nvPr>
        </p:nvSpPr>
        <p:spPr>
          <a:xfrm>
            <a:off x="4179100" y="3624000"/>
            <a:ext cx="3804000" cy="1814400"/>
          </a:xfrm>
          <a:prstGeom prst="rect">
            <a:avLst/>
          </a:prstGeom>
        </p:spPr>
        <p:txBody>
          <a:bodyPr spcFirstLastPara="1" wrap="square" lIns="0" tIns="180000" rIns="36000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9" name="Google Shape;129;p9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130" name="Google Shape;130;p9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1" name="Google Shape;131;p9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2" name="Google Shape;132;p9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34" name="Google Shape;134;p9"/>
          <p:cNvSpPr txBox="1">
            <a:spLocks noGrp="1"/>
          </p:cNvSpPr>
          <p:nvPr>
            <p:ph type="subTitle" idx="3"/>
          </p:nvPr>
        </p:nvSpPr>
        <p:spPr>
          <a:xfrm>
            <a:off x="4642550" y="5603283"/>
            <a:ext cx="2956400" cy="3332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9"/>
          <p:cNvSpPr txBox="1"/>
          <p:nvPr/>
        </p:nvSpPr>
        <p:spPr>
          <a:xfrm>
            <a:off x="367900" y="3648000"/>
            <a:ext cx="1905600" cy="4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5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Proxima Nova"/>
                <a:ea typeface="Proxima Nova"/>
                <a:cs typeface="Proxima Nova"/>
                <a:sym typeface="Proxima Nova"/>
              </a:rPr>
              <a:t>О спикере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6" name="Google Shape;136;p9"/>
          <p:cNvSpPr txBox="1"/>
          <p:nvPr/>
        </p:nvSpPr>
        <p:spPr>
          <a:xfrm>
            <a:off x="367800" y="5600700"/>
            <a:ext cx="19056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2000" rIns="60950" bIns="609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roxima Nova"/>
                <a:ea typeface="Proxima Nova"/>
                <a:cs typeface="Proxima Nova"/>
                <a:sym typeface="Proxima Nova"/>
              </a:rPr>
              <a:t>Аккаунты в соц.сетях: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37" name="Google Shape;137;p9"/>
          <p:cNvGrpSpPr/>
          <p:nvPr/>
        </p:nvGrpSpPr>
        <p:grpSpPr>
          <a:xfrm>
            <a:off x="4179402" y="5601787"/>
            <a:ext cx="331301" cy="333267"/>
            <a:chOff x="1190625" y="238125"/>
            <a:chExt cx="4905800" cy="4905800"/>
          </a:xfrm>
        </p:grpSpPr>
        <p:sp>
          <p:nvSpPr>
            <p:cNvPr id="138" name="Google Shape;138;p9"/>
            <p:cNvSpPr/>
            <p:nvPr/>
          </p:nvSpPr>
          <p:spPr>
            <a:xfrm>
              <a:off x="1190625" y="238125"/>
              <a:ext cx="4905800" cy="4905800"/>
            </a:xfrm>
            <a:custGeom>
              <a:avLst/>
              <a:gdLst/>
              <a:ahLst/>
              <a:cxnLst/>
              <a:rect l="l" t="t" r="r" b="b"/>
              <a:pathLst>
                <a:path w="196232" h="196232" extrusionOk="0">
                  <a:moveTo>
                    <a:pt x="97968" y="0"/>
                  </a:moveTo>
                  <a:cubicBezTo>
                    <a:pt x="43804" y="0"/>
                    <a:pt x="0" y="43804"/>
                    <a:pt x="0" y="97968"/>
                  </a:cubicBezTo>
                  <a:cubicBezTo>
                    <a:pt x="0" y="152131"/>
                    <a:pt x="43804" y="196231"/>
                    <a:pt x="97968" y="196231"/>
                  </a:cubicBezTo>
                  <a:cubicBezTo>
                    <a:pt x="152131" y="196231"/>
                    <a:pt x="196231" y="152131"/>
                    <a:pt x="196231" y="97968"/>
                  </a:cubicBezTo>
                  <a:cubicBezTo>
                    <a:pt x="195935" y="43804"/>
                    <a:pt x="152131" y="0"/>
                    <a:pt x="97968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3136650" y="1629200"/>
              <a:ext cx="1109925" cy="2034850"/>
            </a:xfrm>
            <a:custGeom>
              <a:avLst/>
              <a:gdLst/>
              <a:ahLst/>
              <a:cxnLst/>
              <a:rect l="l" t="t" r="r" b="b"/>
              <a:pathLst>
                <a:path w="44397" h="81394" extrusionOk="0">
                  <a:moveTo>
                    <a:pt x="32262" y="0"/>
                  </a:moveTo>
                  <a:cubicBezTo>
                    <a:pt x="20719" y="0"/>
                    <a:pt x="12431" y="6512"/>
                    <a:pt x="12431" y="18943"/>
                  </a:cubicBezTo>
                  <a:lnTo>
                    <a:pt x="12431" y="30486"/>
                  </a:lnTo>
                  <a:lnTo>
                    <a:pt x="0" y="30486"/>
                  </a:lnTo>
                  <a:lnTo>
                    <a:pt x="0" y="46764"/>
                  </a:lnTo>
                  <a:lnTo>
                    <a:pt x="12431" y="46764"/>
                  </a:lnTo>
                  <a:lnTo>
                    <a:pt x="12431" y="81393"/>
                  </a:lnTo>
                  <a:lnTo>
                    <a:pt x="29598" y="81393"/>
                  </a:lnTo>
                  <a:lnTo>
                    <a:pt x="29598" y="46764"/>
                  </a:lnTo>
                  <a:lnTo>
                    <a:pt x="39957" y="46764"/>
                  </a:lnTo>
                  <a:lnTo>
                    <a:pt x="44397" y="30486"/>
                  </a:lnTo>
                  <a:lnTo>
                    <a:pt x="29598" y="30486"/>
                  </a:lnTo>
                  <a:lnTo>
                    <a:pt x="29598" y="22198"/>
                  </a:lnTo>
                  <a:cubicBezTo>
                    <a:pt x="29598" y="18055"/>
                    <a:pt x="29598" y="14207"/>
                    <a:pt x="37885" y="14207"/>
                  </a:cubicBezTo>
                  <a:lnTo>
                    <a:pt x="44397" y="14207"/>
                  </a:lnTo>
                  <a:lnTo>
                    <a:pt x="44397" y="296"/>
                  </a:lnTo>
                  <a:cubicBezTo>
                    <a:pt x="42917" y="296"/>
                    <a:pt x="37589" y="0"/>
                    <a:pt x="322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140" name="Google Shape;140;p9"/>
          <p:cNvGrpSpPr/>
          <p:nvPr/>
        </p:nvGrpSpPr>
        <p:grpSpPr>
          <a:xfrm>
            <a:off x="4179217" y="6096124"/>
            <a:ext cx="331677" cy="333645"/>
            <a:chOff x="1190625" y="238125"/>
            <a:chExt cx="5186200" cy="5186200"/>
          </a:xfrm>
        </p:grpSpPr>
        <p:sp>
          <p:nvSpPr>
            <p:cNvPr id="141" name="Google Shape;141;p9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2726600" y="1774100"/>
              <a:ext cx="2190150" cy="2190150"/>
            </a:xfrm>
            <a:custGeom>
              <a:avLst/>
              <a:gdLst/>
              <a:ahLst/>
              <a:cxnLst/>
              <a:rect l="l" t="t" r="r" b="b"/>
              <a:pathLst>
                <a:path w="87606" h="87606" extrusionOk="0">
                  <a:moveTo>
                    <a:pt x="66580" y="15186"/>
                  </a:moveTo>
                  <a:cubicBezTo>
                    <a:pt x="68216" y="15186"/>
                    <a:pt x="69617" y="15887"/>
                    <a:pt x="70552" y="16821"/>
                  </a:cubicBezTo>
                  <a:cubicBezTo>
                    <a:pt x="71486" y="17755"/>
                    <a:pt x="72187" y="19157"/>
                    <a:pt x="72187" y="20792"/>
                  </a:cubicBezTo>
                  <a:cubicBezTo>
                    <a:pt x="72187" y="22194"/>
                    <a:pt x="71486" y="23596"/>
                    <a:pt x="70552" y="24530"/>
                  </a:cubicBezTo>
                  <a:cubicBezTo>
                    <a:pt x="69617" y="25698"/>
                    <a:pt x="68216" y="26166"/>
                    <a:pt x="66580" y="26166"/>
                  </a:cubicBezTo>
                  <a:cubicBezTo>
                    <a:pt x="65179" y="26166"/>
                    <a:pt x="63777" y="25698"/>
                    <a:pt x="62843" y="24530"/>
                  </a:cubicBezTo>
                  <a:cubicBezTo>
                    <a:pt x="61675" y="23596"/>
                    <a:pt x="61207" y="22194"/>
                    <a:pt x="61207" y="20792"/>
                  </a:cubicBezTo>
                  <a:cubicBezTo>
                    <a:pt x="61207" y="19157"/>
                    <a:pt x="61675" y="17755"/>
                    <a:pt x="62843" y="16821"/>
                  </a:cubicBezTo>
                  <a:cubicBezTo>
                    <a:pt x="63777" y="15887"/>
                    <a:pt x="65179" y="15186"/>
                    <a:pt x="66580" y="15186"/>
                  </a:cubicBezTo>
                  <a:close/>
                  <a:moveTo>
                    <a:pt x="43686" y="30604"/>
                  </a:moveTo>
                  <a:cubicBezTo>
                    <a:pt x="40182" y="30604"/>
                    <a:pt x="36912" y="32006"/>
                    <a:pt x="34342" y="34342"/>
                  </a:cubicBezTo>
                  <a:cubicBezTo>
                    <a:pt x="32006" y="36912"/>
                    <a:pt x="30604" y="40182"/>
                    <a:pt x="30604" y="43686"/>
                  </a:cubicBezTo>
                  <a:cubicBezTo>
                    <a:pt x="30604" y="47191"/>
                    <a:pt x="32006" y="50461"/>
                    <a:pt x="34342" y="53031"/>
                  </a:cubicBezTo>
                  <a:cubicBezTo>
                    <a:pt x="36912" y="55367"/>
                    <a:pt x="40182" y="56769"/>
                    <a:pt x="43686" y="56769"/>
                  </a:cubicBezTo>
                  <a:cubicBezTo>
                    <a:pt x="47191" y="56769"/>
                    <a:pt x="50461" y="55367"/>
                    <a:pt x="53031" y="53031"/>
                  </a:cubicBezTo>
                  <a:cubicBezTo>
                    <a:pt x="55367" y="50461"/>
                    <a:pt x="56769" y="47191"/>
                    <a:pt x="56769" y="43686"/>
                  </a:cubicBezTo>
                  <a:cubicBezTo>
                    <a:pt x="56769" y="40182"/>
                    <a:pt x="55367" y="36912"/>
                    <a:pt x="53031" y="34342"/>
                  </a:cubicBezTo>
                  <a:cubicBezTo>
                    <a:pt x="50461" y="32006"/>
                    <a:pt x="47191" y="30604"/>
                    <a:pt x="43686" y="30604"/>
                  </a:cubicBezTo>
                  <a:close/>
                  <a:moveTo>
                    <a:pt x="43686" y="21727"/>
                  </a:moveTo>
                  <a:cubicBezTo>
                    <a:pt x="49527" y="21727"/>
                    <a:pt x="55133" y="24063"/>
                    <a:pt x="59105" y="28268"/>
                  </a:cubicBezTo>
                  <a:cubicBezTo>
                    <a:pt x="63310" y="32239"/>
                    <a:pt x="65646" y="37846"/>
                    <a:pt x="65646" y="43686"/>
                  </a:cubicBezTo>
                  <a:cubicBezTo>
                    <a:pt x="65646" y="49527"/>
                    <a:pt x="63310" y="55133"/>
                    <a:pt x="59105" y="59105"/>
                  </a:cubicBezTo>
                  <a:cubicBezTo>
                    <a:pt x="55133" y="63310"/>
                    <a:pt x="49527" y="65646"/>
                    <a:pt x="43686" y="65646"/>
                  </a:cubicBezTo>
                  <a:cubicBezTo>
                    <a:pt x="37846" y="65646"/>
                    <a:pt x="32239" y="63310"/>
                    <a:pt x="28268" y="59105"/>
                  </a:cubicBezTo>
                  <a:cubicBezTo>
                    <a:pt x="24063" y="55133"/>
                    <a:pt x="21727" y="49527"/>
                    <a:pt x="21727" y="43686"/>
                  </a:cubicBezTo>
                  <a:cubicBezTo>
                    <a:pt x="21727" y="37846"/>
                    <a:pt x="24063" y="32239"/>
                    <a:pt x="28268" y="28268"/>
                  </a:cubicBezTo>
                  <a:cubicBezTo>
                    <a:pt x="32239" y="24063"/>
                    <a:pt x="37846" y="21727"/>
                    <a:pt x="43686" y="21727"/>
                  </a:cubicBezTo>
                  <a:close/>
                  <a:moveTo>
                    <a:pt x="43686" y="1"/>
                  </a:moveTo>
                  <a:cubicBezTo>
                    <a:pt x="31772" y="1"/>
                    <a:pt x="30371" y="1"/>
                    <a:pt x="25698" y="235"/>
                  </a:cubicBezTo>
                  <a:cubicBezTo>
                    <a:pt x="21026" y="468"/>
                    <a:pt x="17755" y="1169"/>
                    <a:pt x="14952" y="2103"/>
                  </a:cubicBezTo>
                  <a:cubicBezTo>
                    <a:pt x="12149" y="3272"/>
                    <a:pt x="9345" y="4907"/>
                    <a:pt x="7243" y="7243"/>
                  </a:cubicBezTo>
                  <a:cubicBezTo>
                    <a:pt x="4907" y="9345"/>
                    <a:pt x="3272" y="12149"/>
                    <a:pt x="2103" y="14952"/>
                  </a:cubicBezTo>
                  <a:cubicBezTo>
                    <a:pt x="1169" y="17755"/>
                    <a:pt x="468" y="21026"/>
                    <a:pt x="235" y="25698"/>
                  </a:cubicBezTo>
                  <a:cubicBezTo>
                    <a:pt x="1" y="30371"/>
                    <a:pt x="1" y="31772"/>
                    <a:pt x="1" y="43686"/>
                  </a:cubicBezTo>
                  <a:cubicBezTo>
                    <a:pt x="1" y="55601"/>
                    <a:pt x="1" y="57002"/>
                    <a:pt x="235" y="61675"/>
                  </a:cubicBezTo>
                  <a:cubicBezTo>
                    <a:pt x="468" y="66347"/>
                    <a:pt x="1169" y="69617"/>
                    <a:pt x="2103" y="72421"/>
                  </a:cubicBezTo>
                  <a:cubicBezTo>
                    <a:pt x="3272" y="75224"/>
                    <a:pt x="4907" y="78027"/>
                    <a:pt x="7243" y="80130"/>
                  </a:cubicBezTo>
                  <a:cubicBezTo>
                    <a:pt x="9345" y="82466"/>
                    <a:pt x="12149" y="84101"/>
                    <a:pt x="14952" y="85269"/>
                  </a:cubicBezTo>
                  <a:cubicBezTo>
                    <a:pt x="17755" y="86204"/>
                    <a:pt x="21026" y="86905"/>
                    <a:pt x="25698" y="87138"/>
                  </a:cubicBezTo>
                  <a:cubicBezTo>
                    <a:pt x="30371" y="87372"/>
                    <a:pt x="31772" y="87605"/>
                    <a:pt x="43686" y="87605"/>
                  </a:cubicBezTo>
                  <a:cubicBezTo>
                    <a:pt x="55601" y="87605"/>
                    <a:pt x="57002" y="87372"/>
                    <a:pt x="61675" y="87138"/>
                  </a:cubicBezTo>
                  <a:cubicBezTo>
                    <a:pt x="66347" y="86905"/>
                    <a:pt x="69617" y="86204"/>
                    <a:pt x="72421" y="85269"/>
                  </a:cubicBezTo>
                  <a:cubicBezTo>
                    <a:pt x="75224" y="84101"/>
                    <a:pt x="78027" y="82466"/>
                    <a:pt x="80130" y="80130"/>
                  </a:cubicBezTo>
                  <a:cubicBezTo>
                    <a:pt x="82466" y="78027"/>
                    <a:pt x="84101" y="75224"/>
                    <a:pt x="85269" y="72421"/>
                  </a:cubicBezTo>
                  <a:cubicBezTo>
                    <a:pt x="86204" y="69617"/>
                    <a:pt x="86905" y="66347"/>
                    <a:pt x="87138" y="61675"/>
                  </a:cubicBezTo>
                  <a:cubicBezTo>
                    <a:pt x="87372" y="57002"/>
                    <a:pt x="87605" y="55601"/>
                    <a:pt x="87605" y="43686"/>
                  </a:cubicBezTo>
                  <a:cubicBezTo>
                    <a:pt x="87605" y="31772"/>
                    <a:pt x="87372" y="30371"/>
                    <a:pt x="87138" y="25698"/>
                  </a:cubicBezTo>
                  <a:cubicBezTo>
                    <a:pt x="86905" y="21026"/>
                    <a:pt x="86204" y="17755"/>
                    <a:pt x="85269" y="14952"/>
                  </a:cubicBezTo>
                  <a:cubicBezTo>
                    <a:pt x="84101" y="12149"/>
                    <a:pt x="82466" y="9345"/>
                    <a:pt x="80130" y="7243"/>
                  </a:cubicBezTo>
                  <a:cubicBezTo>
                    <a:pt x="77794" y="4907"/>
                    <a:pt x="75224" y="3272"/>
                    <a:pt x="72421" y="2103"/>
                  </a:cubicBezTo>
                  <a:cubicBezTo>
                    <a:pt x="69617" y="1169"/>
                    <a:pt x="66347" y="468"/>
                    <a:pt x="61675" y="235"/>
                  </a:cubicBezTo>
                  <a:cubicBezTo>
                    <a:pt x="57002" y="1"/>
                    <a:pt x="55601" y="1"/>
                    <a:pt x="43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143" name="Google Shape;143;p9"/>
          <p:cNvGrpSpPr/>
          <p:nvPr/>
        </p:nvGrpSpPr>
        <p:grpSpPr>
          <a:xfrm>
            <a:off x="7983026" y="5601642"/>
            <a:ext cx="332378" cy="333645"/>
            <a:chOff x="1190625" y="238125"/>
            <a:chExt cx="5186200" cy="5186200"/>
          </a:xfrm>
        </p:grpSpPr>
        <p:sp>
          <p:nvSpPr>
            <p:cNvPr id="144" name="Google Shape;144;p9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2498850" y="1698200"/>
              <a:ext cx="2493825" cy="2264050"/>
            </a:xfrm>
            <a:custGeom>
              <a:avLst/>
              <a:gdLst/>
              <a:ahLst/>
              <a:cxnLst/>
              <a:rect l="l" t="t" r="r" b="b"/>
              <a:pathLst>
                <a:path w="99753" h="90562" extrusionOk="0">
                  <a:moveTo>
                    <a:pt x="91810" y="7943"/>
                  </a:moveTo>
                  <a:cubicBezTo>
                    <a:pt x="91810" y="8176"/>
                    <a:pt x="91810" y="8176"/>
                    <a:pt x="91810" y="8644"/>
                  </a:cubicBezTo>
                  <a:lnTo>
                    <a:pt x="77559" y="81998"/>
                  </a:lnTo>
                  <a:cubicBezTo>
                    <a:pt x="77559" y="82231"/>
                    <a:pt x="77326" y="82465"/>
                    <a:pt x="77092" y="82699"/>
                  </a:cubicBezTo>
                  <a:cubicBezTo>
                    <a:pt x="76995" y="82795"/>
                    <a:pt x="76899" y="82852"/>
                    <a:pt x="76735" y="82852"/>
                  </a:cubicBezTo>
                  <a:cubicBezTo>
                    <a:pt x="76505" y="82852"/>
                    <a:pt x="76141" y="82739"/>
                    <a:pt x="75457" y="82465"/>
                  </a:cubicBezTo>
                  <a:lnTo>
                    <a:pt x="52796" y="64944"/>
                  </a:lnTo>
                  <a:lnTo>
                    <a:pt x="39247" y="77559"/>
                  </a:lnTo>
                  <a:lnTo>
                    <a:pt x="42050" y="59104"/>
                  </a:lnTo>
                  <a:lnTo>
                    <a:pt x="78961" y="24062"/>
                  </a:lnTo>
                  <a:cubicBezTo>
                    <a:pt x="80363" y="22660"/>
                    <a:pt x="79895" y="22427"/>
                    <a:pt x="79895" y="22427"/>
                  </a:cubicBezTo>
                  <a:cubicBezTo>
                    <a:pt x="79895" y="21679"/>
                    <a:pt x="79522" y="21455"/>
                    <a:pt x="79073" y="21455"/>
                  </a:cubicBezTo>
                  <a:cubicBezTo>
                    <a:pt x="78400" y="21455"/>
                    <a:pt x="77559" y="21960"/>
                    <a:pt x="77559" y="21960"/>
                  </a:cubicBezTo>
                  <a:lnTo>
                    <a:pt x="31071" y="51161"/>
                  </a:lnTo>
                  <a:lnTo>
                    <a:pt x="31071" y="50927"/>
                  </a:lnTo>
                  <a:lnTo>
                    <a:pt x="8877" y="43452"/>
                  </a:lnTo>
                  <a:lnTo>
                    <a:pt x="8877" y="43218"/>
                  </a:lnTo>
                  <a:lnTo>
                    <a:pt x="9111" y="43218"/>
                  </a:lnTo>
                  <a:cubicBezTo>
                    <a:pt x="9111" y="43218"/>
                    <a:pt x="28968" y="34808"/>
                    <a:pt x="49292" y="26165"/>
                  </a:cubicBezTo>
                  <a:cubicBezTo>
                    <a:pt x="59338" y="21726"/>
                    <a:pt x="69616" y="17287"/>
                    <a:pt x="77326" y="14017"/>
                  </a:cubicBezTo>
                  <a:cubicBezTo>
                    <a:pt x="85268" y="10746"/>
                    <a:pt x="91109" y="8176"/>
                    <a:pt x="91342" y="8176"/>
                  </a:cubicBezTo>
                  <a:cubicBezTo>
                    <a:pt x="91810" y="7943"/>
                    <a:pt x="91576" y="7943"/>
                    <a:pt x="91810" y="7943"/>
                  </a:cubicBezTo>
                  <a:close/>
                  <a:moveTo>
                    <a:pt x="92277" y="0"/>
                  </a:moveTo>
                  <a:cubicBezTo>
                    <a:pt x="90875" y="0"/>
                    <a:pt x="89707" y="467"/>
                    <a:pt x="88539" y="934"/>
                  </a:cubicBezTo>
                  <a:cubicBezTo>
                    <a:pt x="87605" y="1402"/>
                    <a:pt x="82232" y="3504"/>
                    <a:pt x="74522" y="6775"/>
                  </a:cubicBezTo>
                  <a:lnTo>
                    <a:pt x="46255" y="18923"/>
                  </a:lnTo>
                  <a:cubicBezTo>
                    <a:pt x="25931" y="27566"/>
                    <a:pt x="6074" y="35976"/>
                    <a:pt x="6074" y="35976"/>
                  </a:cubicBezTo>
                  <a:lnTo>
                    <a:pt x="6308" y="35976"/>
                  </a:lnTo>
                  <a:cubicBezTo>
                    <a:pt x="6308" y="35976"/>
                    <a:pt x="4906" y="36443"/>
                    <a:pt x="3504" y="37378"/>
                  </a:cubicBezTo>
                  <a:cubicBezTo>
                    <a:pt x="2803" y="38079"/>
                    <a:pt x="1869" y="38780"/>
                    <a:pt x="1402" y="39714"/>
                  </a:cubicBezTo>
                  <a:cubicBezTo>
                    <a:pt x="701" y="40649"/>
                    <a:pt x="0" y="42284"/>
                    <a:pt x="234" y="43919"/>
                  </a:cubicBezTo>
                  <a:cubicBezTo>
                    <a:pt x="701" y="46722"/>
                    <a:pt x="2336" y="48358"/>
                    <a:pt x="3738" y="49292"/>
                  </a:cubicBezTo>
                  <a:cubicBezTo>
                    <a:pt x="4906" y="50227"/>
                    <a:pt x="6308" y="50694"/>
                    <a:pt x="6308" y="50694"/>
                  </a:cubicBezTo>
                  <a:lnTo>
                    <a:pt x="24997" y="57001"/>
                  </a:lnTo>
                  <a:cubicBezTo>
                    <a:pt x="25697" y="59805"/>
                    <a:pt x="30603" y="75924"/>
                    <a:pt x="31771" y="79662"/>
                  </a:cubicBezTo>
                  <a:cubicBezTo>
                    <a:pt x="32472" y="81998"/>
                    <a:pt x="33173" y="83400"/>
                    <a:pt x="33874" y="84334"/>
                  </a:cubicBezTo>
                  <a:cubicBezTo>
                    <a:pt x="34341" y="85035"/>
                    <a:pt x="34808" y="85502"/>
                    <a:pt x="35509" y="85736"/>
                  </a:cubicBezTo>
                  <a:cubicBezTo>
                    <a:pt x="35743" y="85969"/>
                    <a:pt x="35976" y="86203"/>
                    <a:pt x="36444" y="86203"/>
                  </a:cubicBezTo>
                  <a:lnTo>
                    <a:pt x="36677" y="86203"/>
                  </a:lnTo>
                  <a:cubicBezTo>
                    <a:pt x="37285" y="86390"/>
                    <a:pt x="37864" y="86465"/>
                    <a:pt x="38402" y="86465"/>
                  </a:cubicBezTo>
                  <a:cubicBezTo>
                    <a:pt x="40555" y="86465"/>
                    <a:pt x="42050" y="85268"/>
                    <a:pt x="42050" y="85268"/>
                  </a:cubicBezTo>
                  <a:lnTo>
                    <a:pt x="42284" y="85268"/>
                  </a:lnTo>
                  <a:lnTo>
                    <a:pt x="53264" y="74989"/>
                  </a:lnTo>
                  <a:lnTo>
                    <a:pt x="71719" y="89473"/>
                  </a:lnTo>
                  <a:lnTo>
                    <a:pt x="72186" y="89707"/>
                  </a:lnTo>
                  <a:cubicBezTo>
                    <a:pt x="73559" y="90308"/>
                    <a:pt x="74963" y="90562"/>
                    <a:pt x="76294" y="90562"/>
                  </a:cubicBezTo>
                  <a:cubicBezTo>
                    <a:pt x="78589" y="90562"/>
                    <a:pt x="80668" y="89807"/>
                    <a:pt x="81998" y="88773"/>
                  </a:cubicBezTo>
                  <a:cubicBezTo>
                    <a:pt x="83867" y="86904"/>
                    <a:pt x="84801" y="84801"/>
                    <a:pt x="84801" y="84801"/>
                  </a:cubicBezTo>
                  <a:lnTo>
                    <a:pt x="84801" y="84568"/>
                  </a:lnTo>
                  <a:lnTo>
                    <a:pt x="99052" y="10279"/>
                  </a:lnTo>
                  <a:cubicBezTo>
                    <a:pt x="99519" y="8410"/>
                    <a:pt x="99752" y="6775"/>
                    <a:pt x="99285" y="5139"/>
                  </a:cubicBezTo>
                  <a:cubicBezTo>
                    <a:pt x="98818" y="3504"/>
                    <a:pt x="97650" y="1869"/>
                    <a:pt x="96248" y="1168"/>
                  </a:cubicBezTo>
                  <a:cubicBezTo>
                    <a:pt x="95080" y="234"/>
                    <a:pt x="93679" y="0"/>
                    <a:pt x="92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146" name="Google Shape;146;p9"/>
          <p:cNvGrpSpPr/>
          <p:nvPr/>
        </p:nvGrpSpPr>
        <p:grpSpPr>
          <a:xfrm>
            <a:off x="7983026" y="6096170"/>
            <a:ext cx="332378" cy="333645"/>
            <a:chOff x="1190625" y="238125"/>
            <a:chExt cx="5186200" cy="5186200"/>
          </a:xfrm>
        </p:grpSpPr>
        <p:sp>
          <p:nvSpPr>
            <p:cNvPr id="147" name="Google Shape;147;p9"/>
            <p:cNvSpPr/>
            <p:nvPr/>
          </p:nvSpPr>
          <p:spPr>
            <a:xfrm>
              <a:off x="1190625" y="238125"/>
              <a:ext cx="5186200" cy="5186200"/>
            </a:xfrm>
            <a:custGeom>
              <a:avLst/>
              <a:gdLst/>
              <a:ahLst/>
              <a:cxnLst/>
              <a:rect l="l" t="t" r="r" b="b"/>
              <a:pathLst>
                <a:path w="207448" h="207448" extrusionOk="0">
                  <a:moveTo>
                    <a:pt x="103724" y="0"/>
                  </a:moveTo>
                  <a:cubicBezTo>
                    <a:pt x="46489" y="0"/>
                    <a:pt x="0" y="46489"/>
                    <a:pt x="0" y="103724"/>
                  </a:cubicBezTo>
                  <a:cubicBezTo>
                    <a:pt x="0" y="160959"/>
                    <a:pt x="46489" y="207447"/>
                    <a:pt x="103724" y="207447"/>
                  </a:cubicBezTo>
                  <a:cubicBezTo>
                    <a:pt x="160959" y="207447"/>
                    <a:pt x="207447" y="160959"/>
                    <a:pt x="207447" y="103724"/>
                  </a:cubicBezTo>
                  <a:cubicBezTo>
                    <a:pt x="207447" y="46489"/>
                    <a:pt x="160959" y="0"/>
                    <a:pt x="103724" y="0"/>
                  </a:cubicBezTo>
                  <a:close/>
                </a:path>
              </a:pathLst>
            </a:custGeom>
            <a:solidFill>
              <a:srgbClr val="4BD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2942700" y="1803325"/>
              <a:ext cx="1868925" cy="1757950"/>
            </a:xfrm>
            <a:custGeom>
              <a:avLst/>
              <a:gdLst/>
              <a:ahLst/>
              <a:cxnLst/>
              <a:rect l="l" t="t" r="r" b="b"/>
              <a:pathLst>
                <a:path w="74757" h="70318" extrusionOk="0">
                  <a:moveTo>
                    <a:pt x="7943" y="0"/>
                  </a:moveTo>
                  <a:cubicBezTo>
                    <a:pt x="5841" y="0"/>
                    <a:pt x="3972" y="701"/>
                    <a:pt x="2337" y="2336"/>
                  </a:cubicBezTo>
                  <a:cubicBezTo>
                    <a:pt x="935" y="3738"/>
                    <a:pt x="1" y="5607"/>
                    <a:pt x="1" y="7709"/>
                  </a:cubicBezTo>
                  <a:cubicBezTo>
                    <a:pt x="1" y="9812"/>
                    <a:pt x="935" y="11914"/>
                    <a:pt x="2337" y="13316"/>
                  </a:cubicBezTo>
                  <a:cubicBezTo>
                    <a:pt x="3972" y="14718"/>
                    <a:pt x="5841" y="15652"/>
                    <a:pt x="7943" y="15652"/>
                  </a:cubicBezTo>
                  <a:cubicBezTo>
                    <a:pt x="10046" y="15652"/>
                    <a:pt x="11915" y="14718"/>
                    <a:pt x="13550" y="13316"/>
                  </a:cubicBezTo>
                  <a:cubicBezTo>
                    <a:pt x="14952" y="11914"/>
                    <a:pt x="15653" y="9812"/>
                    <a:pt x="15653" y="7709"/>
                  </a:cubicBezTo>
                  <a:cubicBezTo>
                    <a:pt x="15653" y="5840"/>
                    <a:pt x="14952" y="3738"/>
                    <a:pt x="13550" y="2336"/>
                  </a:cubicBezTo>
                  <a:cubicBezTo>
                    <a:pt x="11915" y="701"/>
                    <a:pt x="10046" y="0"/>
                    <a:pt x="7943" y="0"/>
                  </a:cubicBezTo>
                  <a:close/>
                  <a:moveTo>
                    <a:pt x="234" y="21492"/>
                  </a:moveTo>
                  <a:lnTo>
                    <a:pt x="234" y="70317"/>
                  </a:lnTo>
                  <a:lnTo>
                    <a:pt x="15886" y="70317"/>
                  </a:lnTo>
                  <a:lnTo>
                    <a:pt x="15886" y="21492"/>
                  </a:lnTo>
                  <a:close/>
                  <a:moveTo>
                    <a:pt x="56564" y="19886"/>
                  </a:moveTo>
                  <a:cubicBezTo>
                    <a:pt x="49899" y="19886"/>
                    <a:pt x="43331" y="22967"/>
                    <a:pt x="40649" y="28033"/>
                  </a:cubicBezTo>
                  <a:lnTo>
                    <a:pt x="40649" y="21492"/>
                  </a:lnTo>
                  <a:lnTo>
                    <a:pt x="25231" y="21492"/>
                  </a:lnTo>
                  <a:lnTo>
                    <a:pt x="25231" y="70317"/>
                  </a:lnTo>
                  <a:lnTo>
                    <a:pt x="40649" y="70317"/>
                  </a:lnTo>
                  <a:lnTo>
                    <a:pt x="40649" y="44620"/>
                  </a:lnTo>
                  <a:cubicBezTo>
                    <a:pt x="40649" y="37328"/>
                    <a:pt x="45481" y="33400"/>
                    <a:pt x="50201" y="33400"/>
                  </a:cubicBezTo>
                  <a:cubicBezTo>
                    <a:pt x="54704" y="33400"/>
                    <a:pt x="59104" y="36977"/>
                    <a:pt x="59104" y="44620"/>
                  </a:cubicBezTo>
                  <a:lnTo>
                    <a:pt x="59104" y="70317"/>
                  </a:lnTo>
                  <a:lnTo>
                    <a:pt x="74756" y="70317"/>
                  </a:lnTo>
                  <a:lnTo>
                    <a:pt x="74756" y="39480"/>
                  </a:lnTo>
                  <a:cubicBezTo>
                    <a:pt x="74756" y="25516"/>
                    <a:pt x="65572" y="19886"/>
                    <a:pt x="56564" y="198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49" name="Google Shape;149;p9"/>
          <p:cNvSpPr txBox="1">
            <a:spLocks noGrp="1"/>
          </p:cNvSpPr>
          <p:nvPr>
            <p:ph type="subTitle" idx="4"/>
          </p:nvPr>
        </p:nvSpPr>
        <p:spPr>
          <a:xfrm>
            <a:off x="4642550" y="6096342"/>
            <a:ext cx="2956400" cy="3332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9"/>
          <p:cNvSpPr txBox="1">
            <a:spLocks noGrp="1"/>
          </p:cNvSpPr>
          <p:nvPr>
            <p:ph type="subTitle" idx="5"/>
          </p:nvPr>
        </p:nvSpPr>
        <p:spPr>
          <a:xfrm>
            <a:off x="8463942" y="6096342"/>
            <a:ext cx="2956400" cy="3332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9"/>
          <p:cNvSpPr txBox="1">
            <a:spLocks noGrp="1"/>
          </p:cNvSpPr>
          <p:nvPr>
            <p:ph type="subTitle" idx="6"/>
          </p:nvPr>
        </p:nvSpPr>
        <p:spPr>
          <a:xfrm>
            <a:off x="8463950" y="5611317"/>
            <a:ext cx="2956400" cy="321400"/>
          </a:xfrm>
          <a:prstGeom prst="rect">
            <a:avLst/>
          </a:prstGeom>
        </p:spPr>
        <p:txBody>
          <a:bodyPr spcFirstLastPara="1" wrap="square" lIns="0" tIns="12600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9"/>
          <p:cNvSpPr txBox="1">
            <a:spLocks noGrp="1"/>
          </p:cNvSpPr>
          <p:nvPr>
            <p:ph type="subTitle" idx="7"/>
          </p:nvPr>
        </p:nvSpPr>
        <p:spPr>
          <a:xfrm>
            <a:off x="7990300" y="3624000"/>
            <a:ext cx="3833800" cy="1814400"/>
          </a:xfrm>
          <a:prstGeom prst="rect">
            <a:avLst/>
          </a:prstGeom>
        </p:spPr>
        <p:txBody>
          <a:bodyPr spcFirstLastPara="1" wrap="square" lIns="0" tIns="18000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9"/>
          <p:cNvSpPr/>
          <p:nvPr/>
        </p:nvSpPr>
        <p:spPr>
          <a:xfrm>
            <a:off x="12515367" y="488967"/>
            <a:ext cx="3050400" cy="5775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8400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Поместите квадратное изображение на слайд, затем с помощью инструмента </a:t>
            </a:r>
            <a:r>
              <a:rPr lang="ru" sz="1200" b="1"/>
              <a:t>Обрезка</a:t>
            </a:r>
            <a:r>
              <a:rPr lang="ru" sz="1200"/>
              <a:t> выберете обрезку с помощью овала.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br>
              <a:rPr lang="ru" sz="1200"/>
            </a:b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/>
            </a:b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Переместите изображение в 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«</a:t>
            </a:r>
            <a:r>
              <a:rPr lang="ru" sz="1200">
                <a:solidFill>
                  <a:schemeClr val="dk1"/>
                </a:solidFill>
              </a:rPr>
              <a:t>область для фотографии</a:t>
            </a:r>
            <a:r>
              <a:rPr lang="ru" sz="700">
                <a:solidFill>
                  <a:srgbClr val="222222"/>
                </a:solidFill>
                <a:highlight>
                  <a:srgbClr val="FFFFFF"/>
                </a:highlight>
              </a:rPr>
              <a:t>»‎</a:t>
            </a:r>
            <a:r>
              <a:rPr lang="ru" sz="1200"/>
              <a:t> и подберите его размер, чтобы оно закрывало собой пунктирную линию. Проверьте выравнивание используя направляющие.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Пример:</a:t>
            </a:r>
            <a:endParaRPr sz="1200"/>
          </a:p>
        </p:txBody>
      </p:sp>
      <p:pic>
        <p:nvPicPr>
          <p:cNvPr id="154" name="Google Shape;15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629379" y="1090585"/>
            <a:ext cx="2736623" cy="13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9384" y="3624000"/>
            <a:ext cx="2280517" cy="252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9"/>
          <p:cNvSpPr/>
          <p:nvPr/>
        </p:nvSpPr>
        <p:spPr>
          <a:xfrm>
            <a:off x="12515367" y="-18333"/>
            <a:ext cx="344800" cy="3448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33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sz="1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6490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Шесть элементов">
  <p:cSld name="4_Шесть элементов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0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159" name="Google Shape;159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0" name="Google Shape;160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1" name="Google Shape;161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2" name="Google Shape;162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163" name="Google Shape;163;p10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164" name="Google Shape;164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5" name="Google Shape;165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6" name="Google Shape;166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67" name="Google Shape;167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168" name="Google Shape;168;p10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169" name="Google Shape;169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0" name="Google Shape;170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1" name="Google Shape;171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72" name="Google Shape;172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73" name="Google Shape;173;p10"/>
          <p:cNvSpPr txBox="1">
            <a:spLocks noGrp="1"/>
          </p:cNvSpPr>
          <p:nvPr>
            <p:ph type="body" idx="1"/>
          </p:nvPr>
        </p:nvSpPr>
        <p:spPr>
          <a:xfrm>
            <a:off x="360800" y="2301600"/>
            <a:ext cx="2877200" cy="14856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304815" lvl="0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1600"/>
            </a:lvl1pPr>
            <a:lvl2pPr marL="609630" lvl="1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2pPr>
            <a:lvl3pPr marL="914446" lvl="2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3pPr>
            <a:lvl4pPr marL="1219261" lvl="3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4pPr>
            <a:lvl5pPr marL="1524076" lvl="4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5pPr>
            <a:lvl6pPr marL="1828891" lvl="5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6pPr>
            <a:lvl7pPr marL="2133707" lvl="6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7pPr>
            <a:lvl8pPr marL="2438522" lvl="7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8pPr>
            <a:lvl9pPr marL="2743337" lvl="8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74" name="Google Shape;174;p10"/>
          <p:cNvSpPr/>
          <p:nvPr/>
        </p:nvSpPr>
        <p:spPr>
          <a:xfrm>
            <a:off x="367150" y="1473200"/>
            <a:ext cx="828000" cy="828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5" name="Google Shape;175;p10"/>
          <p:cNvSpPr/>
          <p:nvPr/>
        </p:nvSpPr>
        <p:spPr>
          <a:xfrm>
            <a:off x="4178483" y="1475500"/>
            <a:ext cx="828000" cy="828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6" name="Google Shape;176;p10"/>
          <p:cNvSpPr/>
          <p:nvPr/>
        </p:nvSpPr>
        <p:spPr>
          <a:xfrm>
            <a:off x="7991083" y="1475500"/>
            <a:ext cx="828000" cy="828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7" name="Google Shape;177;p10"/>
          <p:cNvSpPr/>
          <p:nvPr/>
        </p:nvSpPr>
        <p:spPr>
          <a:xfrm>
            <a:off x="367150" y="3775842"/>
            <a:ext cx="828000" cy="828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8" name="Google Shape;178;p10"/>
          <p:cNvSpPr/>
          <p:nvPr/>
        </p:nvSpPr>
        <p:spPr>
          <a:xfrm>
            <a:off x="4178483" y="3775842"/>
            <a:ext cx="828000" cy="828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9" name="Google Shape;179;p10"/>
          <p:cNvSpPr/>
          <p:nvPr/>
        </p:nvSpPr>
        <p:spPr>
          <a:xfrm>
            <a:off x="7991083" y="3775842"/>
            <a:ext cx="828000" cy="828000"/>
          </a:xfrm>
          <a:prstGeom prst="ellipse">
            <a:avLst/>
          </a:prstGeom>
          <a:noFill/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80" name="Google Shape;180;p10"/>
          <p:cNvSpPr txBox="1">
            <a:spLocks noGrp="1"/>
          </p:cNvSpPr>
          <p:nvPr>
            <p:ph type="body" idx="2"/>
          </p:nvPr>
        </p:nvSpPr>
        <p:spPr>
          <a:xfrm>
            <a:off x="367900" y="4608000"/>
            <a:ext cx="2877200" cy="18192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304815" lvl="0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1600"/>
            </a:lvl1pPr>
            <a:lvl2pPr marL="609630" lvl="1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2pPr>
            <a:lvl3pPr marL="914446" lvl="2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3pPr>
            <a:lvl4pPr marL="1219261" lvl="3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4pPr>
            <a:lvl5pPr marL="1524076" lvl="4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5pPr>
            <a:lvl6pPr marL="1828891" lvl="5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6pPr>
            <a:lvl7pPr marL="2133707" lvl="6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7pPr>
            <a:lvl8pPr marL="2438522" lvl="7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8pPr>
            <a:lvl9pPr marL="2743337" lvl="8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1" name="Google Shape;181;p10"/>
          <p:cNvSpPr txBox="1">
            <a:spLocks noGrp="1"/>
          </p:cNvSpPr>
          <p:nvPr>
            <p:ph type="body" idx="3"/>
          </p:nvPr>
        </p:nvSpPr>
        <p:spPr>
          <a:xfrm>
            <a:off x="4179100" y="2301600"/>
            <a:ext cx="3030400" cy="14856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304815" lvl="0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1600"/>
            </a:lvl1pPr>
            <a:lvl2pPr marL="609630" lvl="1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2pPr>
            <a:lvl3pPr marL="914446" lvl="2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3pPr>
            <a:lvl4pPr marL="1219261" lvl="3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4pPr>
            <a:lvl5pPr marL="1524076" lvl="4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5pPr>
            <a:lvl6pPr marL="1828891" lvl="5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6pPr>
            <a:lvl7pPr marL="2133707" lvl="6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7pPr>
            <a:lvl8pPr marL="2438522" lvl="7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8pPr>
            <a:lvl9pPr marL="2743337" lvl="8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2" name="Google Shape;182;p10"/>
          <p:cNvSpPr txBox="1">
            <a:spLocks noGrp="1"/>
          </p:cNvSpPr>
          <p:nvPr>
            <p:ph type="body" idx="4"/>
          </p:nvPr>
        </p:nvSpPr>
        <p:spPr>
          <a:xfrm>
            <a:off x="4179083" y="4608000"/>
            <a:ext cx="2858400" cy="18192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304815" lvl="0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1600"/>
            </a:lvl1pPr>
            <a:lvl2pPr marL="609630" lvl="1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2pPr>
            <a:lvl3pPr marL="914446" lvl="2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3pPr>
            <a:lvl4pPr marL="1219261" lvl="3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4pPr>
            <a:lvl5pPr marL="1524076" lvl="4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5pPr>
            <a:lvl6pPr marL="1828891" lvl="5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6pPr>
            <a:lvl7pPr marL="2133707" lvl="6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7pPr>
            <a:lvl8pPr marL="2438522" lvl="7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8pPr>
            <a:lvl9pPr marL="2743337" lvl="8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3" name="Google Shape;183;p10"/>
          <p:cNvSpPr txBox="1">
            <a:spLocks noGrp="1"/>
          </p:cNvSpPr>
          <p:nvPr>
            <p:ph type="body" idx="5"/>
          </p:nvPr>
        </p:nvSpPr>
        <p:spPr>
          <a:xfrm>
            <a:off x="7985333" y="2293700"/>
            <a:ext cx="2877200" cy="14856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304815" lvl="0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1600"/>
            </a:lvl1pPr>
            <a:lvl2pPr marL="609630" lvl="1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2pPr>
            <a:lvl3pPr marL="914446" lvl="2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3pPr>
            <a:lvl4pPr marL="1219261" lvl="3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4pPr>
            <a:lvl5pPr marL="1524076" lvl="4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5pPr>
            <a:lvl6pPr marL="1828891" lvl="5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6pPr>
            <a:lvl7pPr marL="2133707" lvl="6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7pPr>
            <a:lvl8pPr marL="2438522" lvl="7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8pPr>
            <a:lvl9pPr marL="2743337" lvl="8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4" name="Google Shape;184;p10"/>
          <p:cNvSpPr txBox="1">
            <a:spLocks noGrp="1"/>
          </p:cNvSpPr>
          <p:nvPr>
            <p:ph type="body" idx="6"/>
          </p:nvPr>
        </p:nvSpPr>
        <p:spPr>
          <a:xfrm>
            <a:off x="7985333" y="4608000"/>
            <a:ext cx="2877200" cy="1819200"/>
          </a:xfrm>
          <a:prstGeom prst="rect">
            <a:avLst/>
          </a:prstGeom>
          <a:noFill/>
        </p:spPr>
        <p:txBody>
          <a:bodyPr spcFirstLastPara="1" wrap="square" lIns="0" tIns="180000" rIns="0" bIns="0" anchor="t" anchorCtr="0">
            <a:noAutofit/>
          </a:bodyPr>
          <a:lstStyle>
            <a:lvl1pPr marL="304815" lvl="0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2400"/>
              <a:buChar char="●"/>
              <a:defRPr sz="1600"/>
            </a:lvl1pPr>
            <a:lvl2pPr marL="609630" lvl="1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2pPr>
            <a:lvl3pPr marL="914446" lvl="2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3pPr>
            <a:lvl4pPr marL="1219261" lvl="3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4pPr>
            <a:lvl5pPr marL="1524076" lvl="4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5pPr>
            <a:lvl6pPr marL="1828891" lvl="5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6pPr>
            <a:lvl7pPr marL="2133707" lvl="6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1600"/>
            </a:lvl7pPr>
            <a:lvl8pPr marL="2438522" lvl="7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1600"/>
            </a:lvl8pPr>
            <a:lvl9pPr marL="2743337" lvl="8" indent="-25401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1600"/>
            </a:lvl9pPr>
          </a:lstStyle>
          <a:p>
            <a:endParaRPr/>
          </a:p>
        </p:txBody>
      </p:sp>
      <p:grpSp>
        <p:nvGrpSpPr>
          <p:cNvPr id="185" name="Google Shape;185;p10"/>
          <p:cNvGrpSpPr/>
          <p:nvPr/>
        </p:nvGrpSpPr>
        <p:grpSpPr>
          <a:xfrm>
            <a:off x="11652975" y="6251650"/>
            <a:ext cx="344717" cy="353773"/>
            <a:chOff x="238125" y="2432825"/>
            <a:chExt cx="779550" cy="781875"/>
          </a:xfrm>
        </p:grpSpPr>
        <p:sp>
          <p:nvSpPr>
            <p:cNvPr id="186" name="Google Shape;186;p10"/>
            <p:cNvSpPr/>
            <p:nvPr/>
          </p:nvSpPr>
          <p:spPr>
            <a:xfrm>
              <a:off x="238125" y="284237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8005" y="0"/>
                  </a:moveTo>
                  <a:cubicBezTo>
                    <a:pt x="7819" y="0"/>
                    <a:pt x="7632" y="0"/>
                    <a:pt x="7446" y="0"/>
                  </a:cubicBezTo>
                  <a:cubicBezTo>
                    <a:pt x="3351" y="0"/>
                    <a:pt x="0" y="3258"/>
                    <a:pt x="0" y="7446"/>
                  </a:cubicBezTo>
                  <a:cubicBezTo>
                    <a:pt x="0" y="11542"/>
                    <a:pt x="3351" y="14892"/>
                    <a:pt x="7446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7074"/>
                    <a:pt x="14799" y="6795"/>
                    <a:pt x="14799" y="6515"/>
                  </a:cubicBezTo>
                  <a:cubicBezTo>
                    <a:pt x="11262" y="6236"/>
                    <a:pt x="8470" y="3444"/>
                    <a:pt x="8005" y="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238125" y="2432825"/>
              <a:ext cx="372325" cy="372325"/>
            </a:xfrm>
            <a:custGeom>
              <a:avLst/>
              <a:gdLst/>
              <a:ahLst/>
              <a:cxnLst/>
              <a:rect l="l" t="t" r="r" b="b"/>
              <a:pathLst>
                <a:path w="14893" h="14893" extrusionOk="0">
                  <a:moveTo>
                    <a:pt x="14893" y="7447"/>
                  </a:moveTo>
                  <a:cubicBezTo>
                    <a:pt x="14893" y="3351"/>
                    <a:pt x="11542" y="0"/>
                    <a:pt x="7446" y="0"/>
                  </a:cubicBezTo>
                  <a:cubicBezTo>
                    <a:pt x="3351" y="0"/>
                    <a:pt x="0" y="3351"/>
                    <a:pt x="0" y="7447"/>
                  </a:cubicBezTo>
                  <a:cubicBezTo>
                    <a:pt x="0" y="11542"/>
                    <a:pt x="3351" y="14893"/>
                    <a:pt x="7446" y="14893"/>
                  </a:cubicBezTo>
                  <a:cubicBezTo>
                    <a:pt x="7632" y="14893"/>
                    <a:pt x="7819" y="14893"/>
                    <a:pt x="8005" y="14893"/>
                  </a:cubicBezTo>
                  <a:cubicBezTo>
                    <a:pt x="8284" y="11170"/>
                    <a:pt x="11169" y="8284"/>
                    <a:pt x="14799" y="8005"/>
                  </a:cubicBezTo>
                  <a:cubicBezTo>
                    <a:pt x="14799" y="7819"/>
                    <a:pt x="14893" y="7633"/>
                    <a:pt x="14893" y="7447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645325" y="243282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6516" y="14800"/>
                  </a:moveTo>
                  <a:cubicBezTo>
                    <a:pt x="6795" y="14893"/>
                    <a:pt x="7075" y="14893"/>
                    <a:pt x="7447" y="14893"/>
                  </a:cubicBezTo>
                  <a:cubicBezTo>
                    <a:pt x="11542" y="14893"/>
                    <a:pt x="14893" y="11542"/>
                    <a:pt x="14893" y="7447"/>
                  </a:cubicBezTo>
                  <a:cubicBezTo>
                    <a:pt x="14893" y="3351"/>
                    <a:pt x="11542" y="0"/>
                    <a:pt x="7447" y="0"/>
                  </a:cubicBezTo>
                  <a:cubicBezTo>
                    <a:pt x="3351" y="0"/>
                    <a:pt x="1" y="3351"/>
                    <a:pt x="1" y="7447"/>
                  </a:cubicBezTo>
                  <a:cubicBezTo>
                    <a:pt x="1" y="7633"/>
                    <a:pt x="1" y="7819"/>
                    <a:pt x="1" y="8005"/>
                  </a:cubicBezTo>
                  <a:cubicBezTo>
                    <a:pt x="3538" y="8470"/>
                    <a:pt x="6237" y="11263"/>
                    <a:pt x="6516" y="14800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645325" y="2842375"/>
              <a:ext cx="372350" cy="372325"/>
            </a:xfrm>
            <a:custGeom>
              <a:avLst/>
              <a:gdLst/>
              <a:ahLst/>
              <a:cxnLst/>
              <a:rect l="l" t="t" r="r" b="b"/>
              <a:pathLst>
                <a:path w="14894" h="14893" extrusionOk="0">
                  <a:moveTo>
                    <a:pt x="94" y="6422"/>
                  </a:moveTo>
                  <a:cubicBezTo>
                    <a:pt x="1" y="6795"/>
                    <a:pt x="1" y="7074"/>
                    <a:pt x="1" y="7446"/>
                  </a:cubicBezTo>
                  <a:cubicBezTo>
                    <a:pt x="1" y="11542"/>
                    <a:pt x="3351" y="14892"/>
                    <a:pt x="7447" y="14892"/>
                  </a:cubicBezTo>
                  <a:cubicBezTo>
                    <a:pt x="11542" y="14892"/>
                    <a:pt x="14893" y="11542"/>
                    <a:pt x="14893" y="7446"/>
                  </a:cubicBezTo>
                  <a:cubicBezTo>
                    <a:pt x="14893" y="3258"/>
                    <a:pt x="11542" y="0"/>
                    <a:pt x="7447" y="0"/>
                  </a:cubicBezTo>
                  <a:cubicBezTo>
                    <a:pt x="7075" y="0"/>
                    <a:pt x="6795" y="0"/>
                    <a:pt x="6423" y="0"/>
                  </a:cubicBezTo>
                  <a:cubicBezTo>
                    <a:pt x="6051" y="3351"/>
                    <a:pt x="3351" y="6050"/>
                    <a:pt x="94" y="6422"/>
                  </a:cubicBezTo>
                  <a:close/>
                </a:path>
              </a:pathLst>
            </a:custGeom>
            <a:solidFill>
              <a:srgbClr val="F3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190" name="Google Shape;190;p10"/>
          <p:cNvSpPr txBox="1">
            <a:spLocks noGrp="1"/>
          </p:cNvSpPr>
          <p:nvPr>
            <p:ph type="title"/>
          </p:nvPr>
        </p:nvSpPr>
        <p:spPr>
          <a:xfrm>
            <a:off x="367900" y="326400"/>
            <a:ext cx="9528000" cy="9888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0"/>
          <p:cNvSpPr/>
          <p:nvPr/>
        </p:nvSpPr>
        <p:spPr>
          <a:xfrm>
            <a:off x="12515367" y="488967"/>
            <a:ext cx="2347400" cy="2808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84000" rIns="60950" bIns="609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Впишите в круг иконку или текстовое </a:t>
            </a:r>
            <a:br>
              <a:rPr lang="ru" sz="1200"/>
            </a:br>
            <a:r>
              <a:rPr lang="ru" sz="1200"/>
              <a:t>значение с размером шрифта 30pt.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Пример:</a:t>
            </a:r>
            <a:endParaRPr sz="1200"/>
          </a:p>
        </p:txBody>
      </p:sp>
      <p:pic>
        <p:nvPicPr>
          <p:cNvPr id="192" name="Google Shape;19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580952" y="1398052"/>
            <a:ext cx="1838105" cy="166773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0"/>
          <p:cNvSpPr/>
          <p:nvPr/>
        </p:nvSpPr>
        <p:spPr>
          <a:xfrm>
            <a:off x="12515367" y="-18333"/>
            <a:ext cx="344800" cy="344800"/>
          </a:xfrm>
          <a:prstGeom prst="ellipse">
            <a:avLst/>
          </a:prstGeom>
          <a:solidFill>
            <a:srgbClr val="4BD0A0"/>
          </a:solidFill>
          <a:ln w="28575" cap="flat" cmpd="sng">
            <a:solidFill>
              <a:srgbClr val="4BD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133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!</a:t>
            </a:r>
            <a:endParaRPr sz="1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69541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8">
          <p15:clr>
            <a:srgbClr val="0000FF"/>
          </p15:clr>
        </p15:guide>
        <p15:guide id="2" orient="horz" pos="463">
          <p15:clr>
            <a:srgbClr val="FA7B17"/>
          </p15:clr>
        </p15:guide>
        <p15:guide id="3" orient="horz" pos="617">
          <p15:clr>
            <a:srgbClr val="FA7B17"/>
          </p15:clr>
        </p15:guide>
        <p15:guide id="4" orient="horz" pos="771">
          <p15:clr>
            <a:srgbClr val="FA7B17"/>
          </p15:clr>
        </p15:guide>
        <p15:guide id="5" orient="horz" pos="925">
          <p15:clr>
            <a:srgbClr val="FA7B17"/>
          </p15:clr>
        </p15:guide>
        <p15:guide id="6" orient="horz" pos="1079">
          <p15:clr>
            <a:srgbClr val="FA7B17"/>
          </p15:clr>
        </p15:guide>
        <p15:guide id="7" orient="horz" pos="1243">
          <p15:clr>
            <a:srgbClr val="FA7B17"/>
          </p15:clr>
        </p15:guide>
        <p15:guide id="8" orient="horz" pos="1397">
          <p15:clr>
            <a:srgbClr val="FA7B17"/>
          </p15:clr>
        </p15:guide>
        <p15:guide id="9" orient="horz" pos="1551">
          <p15:clr>
            <a:srgbClr val="FA7B17"/>
          </p15:clr>
        </p15:guide>
        <p15:guide id="10" orient="horz" pos="1705">
          <p15:clr>
            <a:srgbClr val="FA7B17"/>
          </p15:clr>
        </p15:guide>
        <p15:guide id="11" orient="horz" pos="1860">
          <p15:clr>
            <a:srgbClr val="FA7B17"/>
          </p15:clr>
        </p15:guide>
        <p15:guide id="12" orient="horz" pos="2014">
          <p15:clr>
            <a:srgbClr val="FA7B17"/>
          </p15:clr>
        </p15:guide>
        <p15:guide id="13" orient="horz" pos="2175">
          <p15:clr>
            <a:srgbClr val="FA7B17"/>
          </p15:clr>
        </p15:guide>
        <p15:guide id="14" orient="horz" pos="2329">
          <p15:clr>
            <a:srgbClr val="FA7B17"/>
          </p15:clr>
        </p15:guide>
        <p15:guide id="15" orient="horz" pos="2490">
          <p15:clr>
            <a:srgbClr val="FA7B17"/>
          </p15:clr>
        </p15:guide>
        <p15:guide id="16" orient="horz" pos="2644">
          <p15:clr>
            <a:srgbClr val="FA7B17"/>
          </p15:clr>
        </p15:guide>
        <p15:guide id="17" orient="horz" pos="2798">
          <p15:clr>
            <a:srgbClr val="FA7B17"/>
          </p15:clr>
        </p15:guide>
        <p15:guide id="18" orient="horz" pos="2962">
          <p15:clr>
            <a:srgbClr val="FA7B17"/>
          </p15:clr>
        </p15:guide>
        <p15:guide id="19" orient="horz" pos="3116">
          <p15:clr>
            <a:srgbClr val="FA7B17"/>
          </p15:clr>
        </p15:guide>
        <p15:guide id="20" orient="horz" pos="3270">
          <p15:clr>
            <a:srgbClr val="FA7B17"/>
          </p15:clr>
        </p15:guide>
        <p15:guide id="21" orient="horz" pos="3424">
          <p15:clr>
            <a:srgbClr val="FA7B17"/>
          </p15:clr>
        </p15:guide>
        <p15:guide id="22" orient="horz" pos="3578">
          <p15:clr>
            <a:srgbClr val="FA7B17"/>
          </p15:clr>
        </p15:guide>
        <p15:guide id="23" orient="horz" pos="3733">
          <p15:clr>
            <a:srgbClr val="FA7B17"/>
          </p15:clr>
        </p15:guide>
        <p15:guide id="24" orient="horz" pos="3891">
          <p15:clr>
            <a:srgbClr val="FA7B17"/>
          </p15:clr>
        </p15:guide>
        <p15:guide id="25" orient="horz" pos="4046">
          <p15:clr>
            <a:srgbClr val="FA7B17"/>
          </p15:clr>
        </p15:guide>
        <p15:guide id="26" orient="horz" pos="4200">
          <p15:clr>
            <a:srgbClr val="FA7B17"/>
          </p15:clr>
        </p15:guide>
        <p15:guide id="27" orient="horz" pos="4354">
          <p15:clr>
            <a:srgbClr val="FA7B17"/>
          </p15:clr>
        </p15:guide>
        <p15:guide id="28" orient="horz" pos="4513">
          <p15:clr>
            <a:srgbClr val="FA7B17"/>
          </p15:clr>
        </p15:guide>
        <p15:guide id="29" orient="horz" pos="4671">
          <p15:clr>
            <a:srgbClr val="FA7B17"/>
          </p15:clr>
        </p15:guide>
        <p15:guide id="30" orient="horz" pos="4826">
          <p15:clr>
            <a:srgbClr val="FA7B17"/>
          </p15:clr>
        </p15:guide>
        <p15:guide id="31" orient="horz" pos="4980">
          <p15:clr>
            <a:srgbClr val="FA7B17"/>
          </p15:clr>
        </p15:guide>
        <p15:guide id="32" orient="horz" pos="5139">
          <p15:clr>
            <a:srgbClr val="FA7B17"/>
          </p15:clr>
        </p15:guide>
        <p15:guide id="33" orient="horz" pos="5293">
          <p15:clr>
            <a:srgbClr val="FA7B17"/>
          </p15:clr>
        </p15:guide>
        <p15:guide id="34" orient="horz" pos="5452">
          <p15:clr>
            <a:srgbClr val="FA7B17"/>
          </p15:clr>
        </p15:guide>
        <p15:guide id="35" orient="horz" pos="5606">
          <p15:clr>
            <a:srgbClr val="FA7B17"/>
          </p15:clr>
        </p15:guide>
        <p15:guide id="36" orient="horz" pos="5760">
          <p15:clr>
            <a:srgbClr val="FA7B17"/>
          </p15:clr>
        </p15:guide>
        <p15:guide id="37" orient="horz" pos="5919">
          <p15:clr>
            <a:srgbClr val="FA7B17"/>
          </p15:clr>
        </p15:guide>
        <p15:guide id="38" orient="horz" pos="6073">
          <p15:clr>
            <a:srgbClr val="0000FF"/>
          </p15:clr>
        </p15:guide>
        <p15:guide id="39" pos="348">
          <p15:clr>
            <a:srgbClr val="0000FF"/>
          </p15:clr>
        </p15:guide>
        <p15:guide id="40" pos="1248">
          <p15:clr>
            <a:srgbClr val="0000FF"/>
          </p15:clr>
        </p15:guide>
        <p15:guide id="41" pos="2148">
          <p15:clr>
            <a:srgbClr val="0000FF"/>
          </p15:clr>
        </p15:guide>
        <p15:guide id="42" pos="3059">
          <p15:clr>
            <a:srgbClr val="0000FF"/>
          </p15:clr>
        </p15:guide>
        <p15:guide id="43" pos="3949">
          <p15:clr>
            <a:srgbClr val="0000FF"/>
          </p15:clr>
        </p15:guide>
        <p15:guide id="44" pos="4849">
          <p15:clr>
            <a:srgbClr val="0000FF"/>
          </p15:clr>
        </p15:guide>
        <p15:guide id="45" pos="5760">
          <p15:clr>
            <a:srgbClr val="0000FF"/>
          </p15:clr>
        </p15:guide>
        <p15:guide id="46" pos="6650">
          <p15:clr>
            <a:srgbClr val="0000FF"/>
          </p15:clr>
        </p15:guide>
        <p15:guide id="47" pos="7550">
          <p15:clr>
            <a:srgbClr val="0000FF"/>
          </p15:clr>
        </p15:guide>
        <p15:guide id="48" pos="8450">
          <p15:clr>
            <a:srgbClr val="0000FF"/>
          </p15:clr>
        </p15:guide>
        <p15:guide id="49" pos="9350">
          <p15:clr>
            <a:srgbClr val="0000FF"/>
          </p15:clr>
        </p15:guide>
        <p15:guide id="50" pos="10251">
          <p15:clr>
            <a:srgbClr val="0000FF"/>
          </p15:clr>
        </p15:guide>
        <p15:guide id="51" pos="11172">
          <p15:clr>
            <a:srgbClr val="0000F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Font typeface="Proxima Nova"/>
              <a:buNone/>
              <a:defRPr sz="56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lvl="0" indent="-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Proxima Nova"/>
              <a:buChar char="●"/>
              <a:defRPr sz="3600"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●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○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406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Char char="■"/>
              <a:defRPr sz="2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08880844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93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nr2000/Homework/tree/master/Dipl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nr2000/Homework/tree/master/Diplo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nr2000/Homework/tree/master/Diplom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nr2000/Homework/tree/master/Dipl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arashnic/time-series-forecasting-with-yahoo-stock-pric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s://en.wikipedia.org/wiki/Mean_absolute_error" TargetMode="Externa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Root-mean-square_deviation" TargetMode="External"/><Relationship Id="rId5" Type="http://schemas.openxmlformats.org/officeDocument/2006/relationships/hyperlink" Target="https://en.wikipedia.org/wiki/Mean_squared_error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en.wikipedia.org/wiki/Mean_absolute_percentage_error" TargetMode="External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arashnic/time-series-forecasting-with-yahoo-stock-pric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vanr2000/Homework/tree/master/Diplo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Ivanr2000/Homework/tree/master/Diplom" TargetMode="Externa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prophet/docs/quick_start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Ivanr2000/Homework/tree/master/Diplom" TargetMode="External"/><Relationship Id="rId5" Type="http://schemas.openxmlformats.org/officeDocument/2006/relationships/hyperlink" Target="https://unit8co.github.io/darts/index.html" TargetMode="External"/><Relationship Id="rId4" Type="http://schemas.openxmlformats.org/officeDocument/2006/relationships/hyperlink" Target="https://neuralprophet.com/html/index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nr2000/Homework/tree/master/Dipl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D0A0"/>
        </a:solidFill>
        <a:effectLst/>
      </p:bgPr>
    </p:bg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54"/>
          <p:cNvSpPr/>
          <p:nvPr/>
        </p:nvSpPr>
        <p:spPr>
          <a:xfrm>
            <a:off x="6095896" y="331597"/>
            <a:ext cx="5605800" cy="5605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defTabSz="609630">
              <a:buClr>
                <a:srgbClr val="000000"/>
              </a:buClr>
            </a:pPr>
            <a:endParaRPr sz="93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74" name="Google Shape;874;p54"/>
          <p:cNvSpPr txBox="1"/>
          <p:nvPr/>
        </p:nvSpPr>
        <p:spPr>
          <a:xfrm>
            <a:off x="367900" y="326400"/>
            <a:ext cx="5728000" cy="3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ru-RU" sz="3200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Прогнозирование индекса SP500 с помощью временных рядов</a:t>
            </a:r>
            <a:endParaRPr sz="1000" kern="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ru-RU" sz="2000" kern="0" dirty="0">
                <a:solidFill>
                  <a:srgbClr val="FFFFFF"/>
                </a:solidFill>
                <a:latin typeface="Proxima Nova"/>
                <a:ea typeface="Proxima Nova Semibold"/>
                <a:cs typeface="Proxima Nova Semibold"/>
                <a:sym typeface="Proxima Nova"/>
              </a:rPr>
              <a:t>Дипломная работа</a:t>
            </a:r>
            <a:endParaRPr sz="6400" kern="0" dirty="0">
              <a:solidFill>
                <a:srgbClr val="000000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75" name="Google Shape;875;p54"/>
          <p:cNvSpPr txBox="1"/>
          <p:nvPr/>
        </p:nvSpPr>
        <p:spPr>
          <a:xfrm>
            <a:off x="367900" y="5769600"/>
            <a:ext cx="3811200" cy="6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60950" bIns="0" anchor="b" anchorCtr="0">
            <a:noAutofit/>
          </a:bodyPr>
          <a:lstStyle/>
          <a:p>
            <a:pPr defTabSz="609630">
              <a:buClr>
                <a:srgbClr val="000000"/>
              </a:buClr>
              <a:buSzPts val="1100"/>
            </a:pPr>
            <a:r>
              <a:rPr lang="ru-RU" sz="1600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Иван Рябой</a:t>
            </a:r>
            <a:endParaRPr sz="1600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  <a:buSzPts val="1100"/>
            </a:pPr>
            <a:r>
              <a:rPr lang="ru" sz="1600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Обучающийся группы </a:t>
            </a:r>
            <a:r>
              <a:rPr lang="en-US" sz="1600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DS-20</a:t>
            </a:r>
            <a:endParaRPr sz="1600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73D77F-020A-4552-A6B2-C45BC54B7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896" y="328998"/>
            <a:ext cx="5605800" cy="561079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en-US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PROPHET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4AEAFB-627B-48E1-98BD-586EE457A1EF}"/>
              </a:ext>
            </a:extLst>
          </p:cNvPr>
          <p:cNvSpPr txBox="1"/>
          <p:nvPr/>
        </p:nvSpPr>
        <p:spPr>
          <a:xfrm>
            <a:off x="359999" y="892954"/>
            <a:ext cx="637408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Подготавливаем данные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Приводим </a:t>
            </a:r>
            <a:r>
              <a:rPr lang="ru-RU" sz="1400" dirty="0" err="1">
                <a:solidFill>
                  <a:schemeClr val="dk1"/>
                </a:solidFill>
                <a:latin typeface="Proxima Nova"/>
                <a:sym typeface="Proxima Nova"/>
              </a:rPr>
              <a:t>датафрейм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 в соответствие с требованиями библиотеки – колонку с датами именуем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“ds”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, колонку с индексами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“y”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Подготавливаем наборы </a:t>
            </a:r>
            <a:r>
              <a:rPr lang="ru-RU" sz="1400" dirty="0" err="1">
                <a:solidFill>
                  <a:schemeClr val="dk1"/>
                </a:solidFill>
                <a:latin typeface="Proxima Nova"/>
                <a:sym typeface="Proxima Nova"/>
              </a:rPr>
              <a:t>гиперпараметров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 и осуществляем подбор наилучших для модели, получаем </a:t>
            </a:r>
            <a:r>
              <a:rPr lang="en-US" sz="1400" dirty="0" err="1">
                <a:solidFill>
                  <a:schemeClr val="dk1"/>
                </a:solidFill>
                <a:latin typeface="Proxima Nova"/>
                <a:sym typeface="Proxima Nova"/>
              </a:rPr>
              <a:t>changepoint_prior_scale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 =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 0.5, </a:t>
            </a:r>
            <a:r>
              <a:rPr lang="en-US" sz="1400" dirty="0" err="1">
                <a:solidFill>
                  <a:schemeClr val="dk1"/>
                </a:solidFill>
                <a:latin typeface="Proxima Nova"/>
                <a:sym typeface="Proxima Nova"/>
              </a:rPr>
              <a:t>seasonality_prior_scale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 =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 0.01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Обучаем модель на тренировочных данных модели с окном и без окна и осуществляем предсказание на тестовых данных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indent="-285750"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Модель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Prophet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не позволяет делать </a:t>
            </a:r>
            <a:r>
              <a:rPr lang="ru-RU" sz="1400" dirty="0" err="1">
                <a:solidFill>
                  <a:schemeClr val="dk1"/>
                </a:solidFill>
                <a:latin typeface="Proxima Nova"/>
                <a:sym typeface="Proxima Nova"/>
              </a:rPr>
              <a:t>дообучение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, поэтому обучение и предсказание делается с нуля каждый раз для нового периода.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Точность модели достаточно низкая в обеих вариантах если брать основной прогноз (не учитывая предсказанные отклонения по минимуму и максимуму).</a:t>
            </a: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b="1" dirty="0">
                <a:solidFill>
                  <a:schemeClr val="dk1"/>
                </a:solidFill>
                <a:latin typeface="Proxima Nova"/>
                <a:sym typeface="Proxima Nova"/>
              </a:rPr>
              <a:t>Метрики качества модели</a:t>
            </a:r>
          </a:p>
        </p:txBody>
      </p:sp>
      <p:sp>
        <p:nvSpPr>
          <p:cNvPr id="13" name="Google Shape;1128;p73">
            <a:extLst>
              <a:ext uri="{FF2B5EF4-FFF2-40B4-BE49-F238E27FC236}">
                <a16:creationId xmlns:a16="http://schemas.microsoft.com/office/drawing/2014/main" id="{B51BE5FE-476F-4372-AA83-92CCBB59E205}"/>
              </a:ext>
            </a:extLst>
          </p:cNvPr>
          <p:cNvSpPr txBox="1"/>
          <p:nvPr/>
        </p:nvSpPr>
        <p:spPr>
          <a:xfrm>
            <a:off x="360000" y="6397800"/>
            <a:ext cx="8583000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Ссылка на </a:t>
            </a:r>
            <a:r>
              <a:rPr lang="ru-RU" sz="1000" b="0" i="0" u="none" strike="noStrike" dirty="0" err="1">
                <a:effectLst/>
                <a:latin typeface="-apple-system"/>
                <a:hlinkClick r:id="rId3"/>
              </a:rPr>
              <a:t>Notebook</a:t>
            </a: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 с решением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EDB138-DB6B-4CF7-877F-0B2C2E2711D2}"/>
              </a:ext>
            </a:extLst>
          </p:cNvPr>
          <p:cNvSpPr txBox="1"/>
          <p:nvPr/>
        </p:nvSpPr>
        <p:spPr>
          <a:xfrm>
            <a:off x="7409203" y="946874"/>
            <a:ext cx="4161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Предсказание</a:t>
            </a:r>
            <a:r>
              <a:rPr lang="en-US" sz="1400" dirty="0"/>
              <a:t> PROPHET</a:t>
            </a:r>
            <a:r>
              <a:rPr lang="ru-RU" sz="1400" dirty="0"/>
              <a:t> без окна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928B20-389C-4409-8033-9D7CC9B2786F}"/>
              </a:ext>
            </a:extLst>
          </p:cNvPr>
          <p:cNvSpPr txBox="1"/>
          <p:nvPr/>
        </p:nvSpPr>
        <p:spPr>
          <a:xfrm>
            <a:off x="7409203" y="3640379"/>
            <a:ext cx="4161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Предсказание </a:t>
            </a:r>
            <a:r>
              <a:rPr lang="en-US" sz="1400" dirty="0"/>
              <a:t>PROPHET </a:t>
            </a:r>
            <a:r>
              <a:rPr lang="ru-RU" sz="1400" dirty="0"/>
              <a:t>с окном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EC90909-E495-4BB2-8434-3B2E466A4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9365" y="1304217"/>
            <a:ext cx="4952637" cy="228488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ADDC0B6-3C7C-410C-ABAB-0BA05370C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9364" y="3996013"/>
            <a:ext cx="4952637" cy="2212925"/>
          </a:xfrm>
          <a:prstGeom prst="rect">
            <a:avLst/>
          </a:prstGeom>
        </p:spPr>
      </p:pic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D7CD27AB-7293-4465-94B6-A1FD39752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09235"/>
              </p:ext>
            </p:extLst>
          </p:nvPr>
        </p:nvGraphicFramePr>
        <p:xfrm>
          <a:off x="359999" y="5358210"/>
          <a:ext cx="6237355" cy="760095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035347">
                  <a:extLst>
                    <a:ext uri="{9D8B030D-6E8A-4147-A177-3AD203B41FA5}">
                      <a16:colId xmlns:a16="http://schemas.microsoft.com/office/drawing/2014/main" val="512749608"/>
                    </a:ext>
                  </a:extLst>
                </a:gridCol>
                <a:gridCol w="1050502">
                  <a:extLst>
                    <a:ext uri="{9D8B030D-6E8A-4147-A177-3AD203B41FA5}">
                      <a16:colId xmlns:a16="http://schemas.microsoft.com/office/drawing/2014/main" val="3498597007"/>
                    </a:ext>
                  </a:extLst>
                </a:gridCol>
                <a:gridCol w="1050502">
                  <a:extLst>
                    <a:ext uri="{9D8B030D-6E8A-4147-A177-3AD203B41FA5}">
                      <a16:colId xmlns:a16="http://schemas.microsoft.com/office/drawing/2014/main" val="1560327733"/>
                    </a:ext>
                  </a:extLst>
                </a:gridCol>
                <a:gridCol w="1050502">
                  <a:extLst>
                    <a:ext uri="{9D8B030D-6E8A-4147-A177-3AD203B41FA5}">
                      <a16:colId xmlns:a16="http://schemas.microsoft.com/office/drawing/2014/main" val="948243050"/>
                    </a:ext>
                  </a:extLst>
                </a:gridCol>
                <a:gridCol w="1050502">
                  <a:extLst>
                    <a:ext uri="{9D8B030D-6E8A-4147-A177-3AD203B41FA5}">
                      <a16:colId xmlns:a16="http://schemas.microsoft.com/office/drawing/2014/main" val="144632971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MAPE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MSE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RMSE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85522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PROPHET </a:t>
                      </a:r>
                      <a:r>
                        <a:rPr lang="ru-RU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без окна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175.987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3.943%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35157.875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187.504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02768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PROPHET </a:t>
                      </a:r>
                      <a:r>
                        <a:rPr lang="ru-RU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с окном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124.211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2.760%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20444.253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142.983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17798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4565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en-US" sz="3734" b="1" kern="0" dirty="0" err="1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NeuralProphet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4AEAFB-627B-48E1-98BD-586EE457A1EF}"/>
              </a:ext>
            </a:extLst>
          </p:cNvPr>
          <p:cNvSpPr txBox="1"/>
          <p:nvPr/>
        </p:nvSpPr>
        <p:spPr>
          <a:xfrm>
            <a:off x="359999" y="892954"/>
            <a:ext cx="637408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Подготавливаем данные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Приводим </a:t>
            </a:r>
            <a:r>
              <a:rPr lang="ru-RU" sz="1400" dirty="0" err="1">
                <a:solidFill>
                  <a:schemeClr val="dk1"/>
                </a:solidFill>
                <a:latin typeface="Proxima Nova"/>
                <a:sym typeface="Proxima Nova"/>
              </a:rPr>
              <a:t>датафрейм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 в соответствие с требованиями библиотеки – колонку с датами именуем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“ds”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, колонку с индексами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“y”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Обучаем модель на тренировочных данных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Осуществляем предсказание на тестовых данных сразу на весь период, проверяем метрики качества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и с использование скользящего окна по данным в прошлом период 6 дней, и предсказание в будущее на 3 дня.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При использовании окна получаются достаточно хорошие результаты. Но при этом результаты модели не стабильны на одних и тех же данных, и с одними и теми же параметрами разброс результата может быть в 2-4 раза.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b="1" dirty="0">
                <a:solidFill>
                  <a:schemeClr val="dk1"/>
                </a:solidFill>
                <a:latin typeface="Proxima Nova"/>
                <a:sym typeface="Proxima Nova"/>
              </a:rPr>
              <a:t>Метрики качества модели</a:t>
            </a:r>
          </a:p>
        </p:txBody>
      </p:sp>
      <p:sp>
        <p:nvSpPr>
          <p:cNvPr id="13" name="Google Shape;1128;p73">
            <a:extLst>
              <a:ext uri="{FF2B5EF4-FFF2-40B4-BE49-F238E27FC236}">
                <a16:creationId xmlns:a16="http://schemas.microsoft.com/office/drawing/2014/main" id="{B51BE5FE-476F-4372-AA83-92CCBB59E205}"/>
              </a:ext>
            </a:extLst>
          </p:cNvPr>
          <p:cNvSpPr txBox="1"/>
          <p:nvPr/>
        </p:nvSpPr>
        <p:spPr>
          <a:xfrm>
            <a:off x="360000" y="6397800"/>
            <a:ext cx="8583000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Ссылка на </a:t>
            </a:r>
            <a:r>
              <a:rPr lang="ru-RU" sz="1000" b="0" i="0" u="none" strike="noStrike" dirty="0" err="1">
                <a:effectLst/>
                <a:latin typeface="-apple-system"/>
                <a:hlinkClick r:id="rId3"/>
              </a:rPr>
              <a:t>Notebook</a:t>
            </a: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 с решением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EDB138-DB6B-4CF7-877F-0B2C2E2711D2}"/>
              </a:ext>
            </a:extLst>
          </p:cNvPr>
          <p:cNvSpPr txBox="1"/>
          <p:nvPr/>
        </p:nvSpPr>
        <p:spPr>
          <a:xfrm>
            <a:off x="7409203" y="946874"/>
            <a:ext cx="4161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Предсказание</a:t>
            </a:r>
            <a:r>
              <a:rPr lang="en-US" sz="1400" dirty="0"/>
              <a:t> </a:t>
            </a:r>
            <a:r>
              <a:rPr lang="en-US" sz="1400" dirty="0" err="1"/>
              <a:t>NeuralProphet</a:t>
            </a:r>
            <a:r>
              <a:rPr lang="en-US" sz="1400" dirty="0"/>
              <a:t> </a:t>
            </a:r>
            <a:r>
              <a:rPr lang="ru-RU" sz="1400" dirty="0"/>
              <a:t>без окна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928B20-389C-4409-8033-9D7CC9B2786F}"/>
              </a:ext>
            </a:extLst>
          </p:cNvPr>
          <p:cNvSpPr txBox="1"/>
          <p:nvPr/>
        </p:nvSpPr>
        <p:spPr>
          <a:xfrm>
            <a:off x="7409203" y="3640379"/>
            <a:ext cx="4161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Предсказание </a:t>
            </a:r>
            <a:r>
              <a:rPr lang="en-US" sz="1400" dirty="0" err="1"/>
              <a:t>NeuralProphet</a:t>
            </a:r>
            <a:r>
              <a:rPr lang="en-US" sz="1400" dirty="0"/>
              <a:t> </a:t>
            </a:r>
            <a:r>
              <a:rPr lang="ru-RU" sz="1400" dirty="0"/>
              <a:t>с окном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96DA561-6E83-4FA7-9602-D2081DC5A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9365" y="1304217"/>
            <a:ext cx="4978384" cy="2201994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F3D18E1-1C7B-4534-B262-851DD37B51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9365" y="4082325"/>
            <a:ext cx="4978384" cy="2315476"/>
          </a:xfrm>
          <a:prstGeom prst="rect">
            <a:avLst/>
          </a:prstGeom>
        </p:spPr>
      </p:pic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B420F7FB-ED7D-477D-8208-F261ACD5C5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9055044"/>
              </p:ext>
            </p:extLst>
          </p:nvPr>
        </p:nvGraphicFramePr>
        <p:xfrm>
          <a:off x="367900" y="4898926"/>
          <a:ext cx="6366187" cy="1247775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605239">
                  <a:extLst>
                    <a:ext uri="{9D8B030D-6E8A-4147-A177-3AD203B41FA5}">
                      <a16:colId xmlns:a16="http://schemas.microsoft.com/office/drawing/2014/main" val="1175849802"/>
                    </a:ext>
                  </a:extLst>
                </a:gridCol>
                <a:gridCol w="940237">
                  <a:extLst>
                    <a:ext uri="{9D8B030D-6E8A-4147-A177-3AD203B41FA5}">
                      <a16:colId xmlns:a16="http://schemas.microsoft.com/office/drawing/2014/main" val="5598413"/>
                    </a:ext>
                  </a:extLst>
                </a:gridCol>
                <a:gridCol w="940237">
                  <a:extLst>
                    <a:ext uri="{9D8B030D-6E8A-4147-A177-3AD203B41FA5}">
                      <a16:colId xmlns:a16="http://schemas.microsoft.com/office/drawing/2014/main" val="1390842627"/>
                    </a:ext>
                  </a:extLst>
                </a:gridCol>
                <a:gridCol w="940237">
                  <a:extLst>
                    <a:ext uri="{9D8B030D-6E8A-4147-A177-3AD203B41FA5}">
                      <a16:colId xmlns:a16="http://schemas.microsoft.com/office/drawing/2014/main" val="345311031"/>
                    </a:ext>
                  </a:extLst>
                </a:gridCol>
                <a:gridCol w="940237">
                  <a:extLst>
                    <a:ext uri="{9D8B030D-6E8A-4147-A177-3AD203B41FA5}">
                      <a16:colId xmlns:a16="http://schemas.microsoft.com/office/drawing/2014/main" val="385170185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MAPE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MSE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RMSE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229256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NEURAL PROPHET </a:t>
                      </a:r>
                      <a:r>
                        <a:rPr lang="ru-RU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без окна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71.031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1.557%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7336.487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85.653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877063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NEURAL PROPHET </a:t>
                      </a:r>
                      <a:r>
                        <a:rPr lang="ru-RU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с окном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29.075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0.626%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1530.219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39.118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34191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1500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en-US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Darts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" name="Google Shape;1128;p73">
            <a:extLst>
              <a:ext uri="{FF2B5EF4-FFF2-40B4-BE49-F238E27FC236}">
                <a16:creationId xmlns:a16="http://schemas.microsoft.com/office/drawing/2014/main" id="{B51BE5FE-476F-4372-AA83-92CCBB59E205}"/>
              </a:ext>
            </a:extLst>
          </p:cNvPr>
          <p:cNvSpPr txBox="1"/>
          <p:nvPr/>
        </p:nvSpPr>
        <p:spPr>
          <a:xfrm>
            <a:off x="360000" y="6397800"/>
            <a:ext cx="5374228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Ссылка на </a:t>
            </a:r>
            <a:r>
              <a:rPr lang="ru-RU" sz="1000" b="0" i="0" u="none" strike="noStrike" dirty="0" err="1">
                <a:effectLst/>
                <a:latin typeface="-apple-system"/>
                <a:hlinkClick r:id="rId3"/>
              </a:rPr>
              <a:t>Notebook</a:t>
            </a: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 с решением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76E77CE9-4968-4342-951D-66A246BA0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37243"/>
              </p:ext>
            </p:extLst>
          </p:nvPr>
        </p:nvGraphicFramePr>
        <p:xfrm>
          <a:off x="6016239" y="897308"/>
          <a:ext cx="5913538" cy="4799725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760292">
                  <a:extLst>
                    <a:ext uri="{9D8B030D-6E8A-4147-A177-3AD203B41FA5}">
                      <a16:colId xmlns:a16="http://schemas.microsoft.com/office/drawing/2014/main" val="2150067486"/>
                    </a:ext>
                  </a:extLst>
                </a:gridCol>
                <a:gridCol w="769121">
                  <a:extLst>
                    <a:ext uri="{9D8B030D-6E8A-4147-A177-3AD203B41FA5}">
                      <a16:colId xmlns:a16="http://schemas.microsoft.com/office/drawing/2014/main" val="1998197629"/>
                    </a:ext>
                  </a:extLst>
                </a:gridCol>
                <a:gridCol w="658027">
                  <a:extLst>
                    <a:ext uri="{9D8B030D-6E8A-4147-A177-3AD203B41FA5}">
                      <a16:colId xmlns:a16="http://schemas.microsoft.com/office/drawing/2014/main" val="2278561671"/>
                    </a:ext>
                  </a:extLst>
                </a:gridCol>
                <a:gridCol w="1117034">
                  <a:extLst>
                    <a:ext uri="{9D8B030D-6E8A-4147-A177-3AD203B41FA5}">
                      <a16:colId xmlns:a16="http://schemas.microsoft.com/office/drawing/2014/main" val="344396695"/>
                    </a:ext>
                  </a:extLst>
                </a:gridCol>
                <a:gridCol w="609064">
                  <a:extLst>
                    <a:ext uri="{9D8B030D-6E8A-4147-A177-3AD203B41FA5}">
                      <a16:colId xmlns:a16="http://schemas.microsoft.com/office/drawing/2014/main" val="1617962099"/>
                    </a:ext>
                  </a:extLst>
                </a:gridCol>
              </a:tblGrid>
              <a:tr h="182182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Модель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MAE</a:t>
                      </a:r>
                      <a:endParaRPr lang="en-US" sz="1050" b="1" i="0" u="none" strike="noStrike" dirty="0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MAPE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MSE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RMSE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3868407487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ExponentialSmoothing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63,68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1,37%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5 183,46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72,00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extLst>
                  <a:ext uri="{0D108BD9-81ED-4DB2-BD59-A6C34878D82A}">
                    <a16:rowId xmlns:a16="http://schemas.microsoft.com/office/drawing/2014/main" val="3837986936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Prophet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248,72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5,34%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66 396,90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257,68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extLst>
                  <a:ext uri="{0D108BD9-81ED-4DB2-BD59-A6C34878D82A}">
                    <a16:rowId xmlns:a16="http://schemas.microsoft.com/office/drawing/2014/main" val="1110072683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ARIMA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u="none" strike="noStrike">
                          <a:solidFill>
                            <a:srgbClr val="000000"/>
                          </a:solidFill>
                          <a:effectLst/>
                        </a:rPr>
                        <a:t>96,07</a:t>
                      </a:r>
                      <a:endParaRPr lang="ru-RU" sz="105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2,06%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11 753,72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108,42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extLst>
                  <a:ext uri="{0D108BD9-81ED-4DB2-BD59-A6C34878D82A}">
                    <a16:rowId xmlns:a16="http://schemas.microsoft.com/office/drawing/2014/main" val="1426007208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u="none" strike="noStrike">
                          <a:solidFill>
                            <a:schemeClr val="bg1"/>
                          </a:solidFill>
                          <a:effectLst/>
                        </a:rPr>
                        <a:t>Auto-ARIMA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85,16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1,82%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9 328,67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96,59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extLst>
                  <a:ext uri="{0D108BD9-81ED-4DB2-BD59-A6C34878D82A}">
                    <a16:rowId xmlns:a16="http://schemas.microsoft.com/office/drawing/2014/main" val="3142366823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Theta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u="none" strike="noStrike">
                          <a:solidFill>
                            <a:srgbClr val="000000"/>
                          </a:solidFill>
                          <a:effectLst/>
                        </a:rPr>
                        <a:t>95,11</a:t>
                      </a:r>
                      <a:endParaRPr lang="ru-RU" sz="105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2,04%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11 089,50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105,31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extLst>
                  <a:ext uri="{0D108BD9-81ED-4DB2-BD59-A6C34878D82A}">
                    <a16:rowId xmlns:a16="http://schemas.microsoft.com/office/drawing/2014/main" val="3961928046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u="none" strike="noStrike">
                          <a:solidFill>
                            <a:schemeClr val="bg1"/>
                          </a:solidFill>
                          <a:effectLst/>
                        </a:rPr>
                        <a:t>4Theta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95,11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2,04%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11 089,86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105,31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extLst>
                  <a:ext uri="{0D108BD9-81ED-4DB2-BD59-A6C34878D82A}">
                    <a16:rowId xmlns:a16="http://schemas.microsoft.com/office/drawing/2014/main" val="3365364284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FFT</a:t>
                      </a:r>
                      <a:r>
                        <a:rPr lang="ru-RU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en-US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Fast Fourier Transform</a:t>
                      </a:r>
                      <a:r>
                        <a:rPr lang="ru-RU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u="none" strike="noStrike">
                          <a:solidFill>
                            <a:srgbClr val="000000"/>
                          </a:solidFill>
                          <a:effectLst/>
                        </a:rPr>
                        <a:t>198,65</a:t>
                      </a:r>
                      <a:endParaRPr lang="ru-RU" sz="105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4,26%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42 706,91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206,66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extLst>
                  <a:ext uri="{0D108BD9-81ED-4DB2-BD59-A6C34878D82A}">
                    <a16:rowId xmlns:a16="http://schemas.microsoft.com/office/drawing/2014/main" val="583504117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u="none" strike="noStrike">
                          <a:solidFill>
                            <a:schemeClr val="bg1"/>
                          </a:solidFill>
                          <a:effectLst/>
                        </a:rPr>
                        <a:t>RNN-LSTM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96,45</a:t>
                      </a:r>
                      <a:endParaRPr lang="ru-RU" sz="1050" b="0" i="0" u="none" strike="noStrike" dirty="0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2,15%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13 181,79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114,81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3804424939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RNN-GRU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05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66,87</a:t>
                      </a:r>
                      <a:endParaRPr lang="ru-RU" sz="1050" b="0" i="0" u="none" strike="noStrike" dirty="0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1,50%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5 973,83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77,29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1187971976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RNN</a:t>
                      </a:r>
                      <a:r>
                        <a:rPr lang="ru-RU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en-US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Recurrent Neural Networks</a:t>
                      </a:r>
                      <a:r>
                        <a:rPr lang="ru-RU" sz="10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65,32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1,49%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6 992,37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83,62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3956202538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BlockRNN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69,44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1,55%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6 727,89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82,02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273561128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BlockRNN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-GRU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134,55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3,05%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26 628,80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163,18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1932326202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BlockRNN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-LSTM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85,45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1,91%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10 426,31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102,11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2512838289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</a:t>
                      </a:r>
                      <a:r>
                        <a:rPr lang="ru-RU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BEATS</a:t>
                      </a:r>
                      <a:r>
                        <a:rPr lang="ru-RU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generic_architecture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100,60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2,28%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16 381,36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127,99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328573006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</a:t>
                      </a:r>
                      <a:r>
                        <a:rPr lang="ru-RU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BEATS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102,43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2,33%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15 763,60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125,55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3899505800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TCN</a:t>
                      </a:r>
                      <a:r>
                        <a:rPr lang="ru-RU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Temporal Convolutional Network</a:t>
                      </a:r>
                      <a:r>
                        <a:rPr lang="ru-RU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102,63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2,33%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15 269,87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123,57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958595508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TFT</a:t>
                      </a:r>
                      <a:r>
                        <a:rPr lang="ru-RU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Temporal Fusion Transformer</a:t>
                      </a:r>
                      <a:r>
                        <a:rPr lang="ru-RU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60,64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1,36%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5 122,44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71,57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1703141006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Transformer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89,39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2,02%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12 810,15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113,18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3057401904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LightGBM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216,86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4,66%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54 999,97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234,52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2970101558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LinearRegression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61,15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1,31%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4 951,89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70,37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2546672842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NaiveDrift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85,22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1,82%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9 341,94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96,65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2420971108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RandomForest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120,56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2,58%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17 896,53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133,78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16715413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NaiveMean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2 259,74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50,77%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5 111 330,04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2 260,83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4250340915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NaiveSeasonal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104,14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2,23%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13 640,78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116,79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4704878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EAD77F4-DA6E-44C4-8F15-E70F1F93F050}"/>
              </a:ext>
            </a:extLst>
          </p:cNvPr>
          <p:cNvSpPr txBox="1"/>
          <p:nvPr/>
        </p:nvSpPr>
        <p:spPr>
          <a:xfrm>
            <a:off x="360000" y="781727"/>
            <a:ext cx="5587873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Библиотека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Darts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содержит в себе большое количество моделей, с возможностью их быстрой подготовки для обучения и предсказания. В рамках данной работы приведена, для сравнения результатов с моделями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Prophet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и </a:t>
            </a:r>
            <a:r>
              <a:rPr lang="en-US" sz="1400" dirty="0" err="1">
                <a:solidFill>
                  <a:schemeClr val="dk1"/>
                </a:solidFill>
                <a:latin typeface="Proxima Nova"/>
                <a:sym typeface="Proxima Nova"/>
              </a:rPr>
              <a:t>NeuralProphet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Подготавливаем данные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Подготавливаем функции для предсказания моделей, со </a:t>
            </a:r>
            <a:r>
              <a:rPr lang="ru-RU" sz="1400" dirty="0" err="1">
                <a:solidFill>
                  <a:schemeClr val="dk1"/>
                </a:solidFill>
                <a:latin typeface="Proxima Nova"/>
                <a:sym typeface="Proxima Nova"/>
              </a:rPr>
              <a:t>скалированием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 для тех моделей, которым требуются масштабированные данные и без, для тех где не требуется масштабирование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По возможности осуществляем подбор параметров для моделей (возможности библиотеки не использовались в полной мере – в части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grid search)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Осуществляем предсказание и делаем оценку моделей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Судя по полученным оценкам наилучший результат при используемых параметрах дают Линейная регрессия,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TFT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модель и Экспоненциальное сглаживание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При визуальной оценке полученных результатов, наиболее похожий график имеет модель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Theta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, но при этом надо урегулировать сдвиг вниз.</a:t>
            </a:r>
          </a:p>
        </p:txBody>
      </p:sp>
    </p:spTree>
    <p:extLst>
      <p:ext uri="{BB962C8B-B14F-4D97-AF65-F5344CB8AC3E}">
        <p14:creationId xmlns:p14="http://schemas.microsoft.com/office/powerpoint/2010/main" val="470353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73"/>
          <p:cNvSpPr txBox="1"/>
          <p:nvPr/>
        </p:nvSpPr>
        <p:spPr>
          <a:xfrm>
            <a:off x="367900" y="326400"/>
            <a:ext cx="11527846" cy="417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ru-RU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Выводы</a:t>
            </a:r>
          </a:p>
          <a:p>
            <a:pPr defTabSz="609630">
              <a:lnSpc>
                <a:spcPct val="80000"/>
              </a:lnSpc>
              <a:buClr>
                <a:srgbClr val="000000"/>
              </a:buClr>
            </a:pP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" name="Google Shape;1128;p73">
            <a:extLst>
              <a:ext uri="{FF2B5EF4-FFF2-40B4-BE49-F238E27FC236}">
                <a16:creationId xmlns:a16="http://schemas.microsoft.com/office/drawing/2014/main" id="{B51BE5FE-476F-4372-AA83-92CCBB59E205}"/>
              </a:ext>
            </a:extLst>
          </p:cNvPr>
          <p:cNvSpPr txBox="1"/>
          <p:nvPr/>
        </p:nvSpPr>
        <p:spPr>
          <a:xfrm>
            <a:off x="360000" y="6397800"/>
            <a:ext cx="5374228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Ссылка на </a:t>
            </a:r>
            <a:r>
              <a:rPr lang="ru-RU" sz="1000" b="0" i="0" u="none" strike="noStrike" dirty="0" err="1">
                <a:effectLst/>
                <a:latin typeface="-apple-system"/>
                <a:hlinkClick r:id="rId3"/>
              </a:rPr>
              <a:t>Notebook</a:t>
            </a: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 с решением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AD77F4-DA6E-44C4-8F15-E70F1F93F050}"/>
              </a:ext>
            </a:extLst>
          </p:cNvPr>
          <p:cNvSpPr txBox="1"/>
          <p:nvPr/>
        </p:nvSpPr>
        <p:spPr>
          <a:xfrm>
            <a:off x="367900" y="1228397"/>
            <a:ext cx="11464101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b="1" dirty="0">
                <a:solidFill>
                  <a:schemeClr val="dk1"/>
                </a:solidFill>
                <a:latin typeface="Proxima Nova"/>
                <a:sym typeface="Proxima Nova"/>
              </a:rPr>
              <a:t>Библиотека </a:t>
            </a:r>
            <a:r>
              <a:rPr lang="en-US" sz="1400" b="1" dirty="0">
                <a:solidFill>
                  <a:schemeClr val="dk1"/>
                </a:solidFill>
                <a:latin typeface="Proxima Nova"/>
                <a:sym typeface="Proxima Nova"/>
              </a:rPr>
              <a:t>Prophet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от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Facebook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не обеспечивает высокую точность предсказания для индекса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S&amp;P 500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, по сравнению с другими моделями, при этом обеспечивает достаточно высокую точность предсказания тренда (если оценивать визуально). Также содержит недостаток, невозможность использования «окна» в модели. Модель также предоставляет данные по верхнему и нижнему уровню коридора предсказания, что может увеличить вероятность предсказания. </a:t>
            </a: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Лучшие результат модели -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MAE: 124.211, MAPE: 2.760%, MSE: 20444.253, RMSE: 142.983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b="1" dirty="0">
                <a:solidFill>
                  <a:schemeClr val="dk1"/>
                </a:solidFill>
                <a:latin typeface="Proxima Nova"/>
                <a:sym typeface="Proxima Nova"/>
              </a:rPr>
              <a:t>Библиотека </a:t>
            </a:r>
            <a:r>
              <a:rPr lang="en-US" sz="1400" b="1" dirty="0" err="1">
                <a:solidFill>
                  <a:schemeClr val="dk1"/>
                </a:solidFill>
                <a:latin typeface="Proxima Nova"/>
                <a:sym typeface="Proxima Nova"/>
              </a:rPr>
              <a:t>NeuralProphet</a:t>
            </a:r>
            <a:r>
              <a:rPr lang="ru-RU" sz="1400" b="1" dirty="0">
                <a:solidFill>
                  <a:schemeClr val="dk1"/>
                </a:solidFill>
                <a:latin typeface="Proxima Nova"/>
                <a:sym typeface="Proxima Nova"/>
              </a:rPr>
              <a:t>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с использованием окна, после подбора параметров обеспечила </a:t>
            </a:r>
            <a:r>
              <a:rPr lang="ru-RU" sz="1400" b="1" dirty="0">
                <a:solidFill>
                  <a:schemeClr val="dk1"/>
                </a:solidFill>
                <a:latin typeface="Proxima Nova"/>
                <a:sym typeface="Proxima Nova"/>
              </a:rPr>
              <a:t>одну из наиболее высоких точностей предсказания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, как по метрикам, так и визуально графику модели. При этом модель при одинаковых параметрах может выдавать результат отличающийся в 2-4 раза, что не гарантирует высокую точность предсказания при использовании для предсказания индексов или курсов акций.</a:t>
            </a: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i="1" dirty="0">
                <a:solidFill>
                  <a:srgbClr val="FF0000"/>
                </a:solidFill>
                <a:latin typeface="Proxima Nova"/>
                <a:sym typeface="Proxima Nova"/>
              </a:rPr>
              <a:t>Для улучшения результатов предсказания, требуется дополнительный подбор параметров модели, и уменьшение разброса предсказания, при итерациях.</a:t>
            </a: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Лучшие результат модели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 </a:t>
            </a:r>
            <a:r>
              <a:rPr lang="en-US" sz="1400" dirty="0" err="1">
                <a:solidFill>
                  <a:schemeClr val="dk1"/>
                </a:solidFill>
                <a:latin typeface="Proxima Nova"/>
                <a:sym typeface="Proxima Nova"/>
              </a:rPr>
              <a:t>NeuralProphet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: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 -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MAE: 29.075, MAPE: 0.626%, MSE: 1530.219, RMSE: 39.118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SARIMAX с окном и подобранными параметрами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: MAE: 28.599, MAPE: 0.617%, MSE: 1875.294, RMSE: 43.305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Библиотека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Darts –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может обеспечить быструю подготовку различных моделей для предсказания, в том числе подбор наиболее подходящей модели с помощью ансамблей, и обработку, подготовку данных. Для использования также требуется подбор параметров для нужных моделей, что с учетом обучения моделей занимает длительное время. Наилучшие результаты, при подобранных параметрах дают результат хуже чем </a:t>
            </a:r>
            <a:r>
              <a:rPr lang="en-US" sz="1400" dirty="0" err="1">
                <a:solidFill>
                  <a:schemeClr val="dk1"/>
                </a:solidFill>
                <a:latin typeface="Proxima Nova"/>
                <a:sym typeface="Proxima Nova"/>
              </a:rPr>
              <a:t>NeuralProphet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 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и </a:t>
            </a:r>
            <a:r>
              <a:rPr lang="en-US" sz="1400" dirty="0" err="1">
                <a:solidFill>
                  <a:schemeClr val="dk1"/>
                </a:solidFill>
                <a:latin typeface="Proxima Nova"/>
                <a:sym typeface="Proxima Nova"/>
              </a:rPr>
              <a:t>Sarimax</a:t>
            </a:r>
            <a:endParaRPr lang="en-US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Лучшие результаты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: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B3BE7D2E-4B6D-4BFB-A695-897962F541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9768351"/>
              </p:ext>
            </p:extLst>
          </p:nvPr>
        </p:nvGraphicFramePr>
        <p:xfrm>
          <a:off x="367900" y="5629844"/>
          <a:ext cx="5913538" cy="767956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760292">
                  <a:extLst>
                    <a:ext uri="{9D8B030D-6E8A-4147-A177-3AD203B41FA5}">
                      <a16:colId xmlns:a16="http://schemas.microsoft.com/office/drawing/2014/main" val="4122942208"/>
                    </a:ext>
                  </a:extLst>
                </a:gridCol>
                <a:gridCol w="769121">
                  <a:extLst>
                    <a:ext uri="{9D8B030D-6E8A-4147-A177-3AD203B41FA5}">
                      <a16:colId xmlns:a16="http://schemas.microsoft.com/office/drawing/2014/main" val="2709668150"/>
                    </a:ext>
                  </a:extLst>
                </a:gridCol>
                <a:gridCol w="658027">
                  <a:extLst>
                    <a:ext uri="{9D8B030D-6E8A-4147-A177-3AD203B41FA5}">
                      <a16:colId xmlns:a16="http://schemas.microsoft.com/office/drawing/2014/main" val="2896418709"/>
                    </a:ext>
                  </a:extLst>
                </a:gridCol>
                <a:gridCol w="1117034">
                  <a:extLst>
                    <a:ext uri="{9D8B030D-6E8A-4147-A177-3AD203B41FA5}">
                      <a16:colId xmlns:a16="http://schemas.microsoft.com/office/drawing/2014/main" val="4161624093"/>
                    </a:ext>
                  </a:extLst>
                </a:gridCol>
                <a:gridCol w="609064">
                  <a:extLst>
                    <a:ext uri="{9D8B030D-6E8A-4147-A177-3AD203B41FA5}">
                      <a16:colId xmlns:a16="http://schemas.microsoft.com/office/drawing/2014/main" val="2323798993"/>
                    </a:ext>
                  </a:extLst>
                </a:gridCol>
              </a:tblGrid>
              <a:tr h="182182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Модель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MAE</a:t>
                      </a:r>
                      <a:endParaRPr lang="en-US" sz="1050" b="1" i="0" u="none" strike="noStrike" dirty="0">
                        <a:solidFill>
                          <a:schemeClr val="bg1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MAPE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MSE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RMSE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4001249579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ExponentialSmoothing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63,68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1,37%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5 183,46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72,00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ctr"/>
                </a:tc>
                <a:extLst>
                  <a:ext uri="{0D108BD9-81ED-4DB2-BD59-A6C34878D82A}">
                    <a16:rowId xmlns:a16="http://schemas.microsoft.com/office/drawing/2014/main" val="2054838581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TFT</a:t>
                      </a:r>
                      <a:r>
                        <a:rPr lang="ru-RU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en-US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Temporal Fusion Transformer</a:t>
                      </a:r>
                      <a:r>
                        <a:rPr lang="ru-RU" sz="12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60,64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1,36%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5 122,44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71,57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1940508681"/>
                  </a:ext>
                </a:extLst>
              </a:tr>
              <a:tr h="18218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LinearRegression</a:t>
                      </a:r>
                      <a:endParaRPr lang="en-US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61,15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1,31%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4 951,89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70,37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09" marR="9109" marT="9109" marB="0" anchor="b"/>
                </a:tc>
                <a:extLst>
                  <a:ext uri="{0D108BD9-81ED-4DB2-BD59-A6C34878D82A}">
                    <a16:rowId xmlns:a16="http://schemas.microsoft.com/office/drawing/2014/main" val="320053783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70833FE-8435-4219-A29C-CE1DBA2FA3B0}"/>
              </a:ext>
            </a:extLst>
          </p:cNvPr>
          <p:cNvSpPr txBox="1"/>
          <p:nvPr/>
        </p:nvSpPr>
        <p:spPr>
          <a:xfrm>
            <a:off x="367900" y="863125"/>
            <a:ext cx="11527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FF0000"/>
                </a:solidFill>
              </a:rPr>
              <a:t>Лучшие модели для предсказания </a:t>
            </a:r>
            <a:r>
              <a:rPr lang="en-US" b="1" dirty="0" err="1">
                <a:solidFill>
                  <a:srgbClr val="FF0000"/>
                </a:solidFill>
              </a:rPr>
              <a:t>NeuralProphet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ru-RU" b="1" dirty="0">
                <a:solidFill>
                  <a:srgbClr val="FF0000"/>
                </a:solidFill>
              </a:rPr>
              <a:t>и </a:t>
            </a:r>
            <a:r>
              <a:rPr lang="en-US" b="1" dirty="0">
                <a:solidFill>
                  <a:srgbClr val="FF0000"/>
                </a:solidFill>
              </a:rPr>
              <a:t>SARIMAX </a:t>
            </a:r>
            <a:r>
              <a:rPr lang="ru-RU" b="1" dirty="0">
                <a:solidFill>
                  <a:srgbClr val="FF0000"/>
                </a:solidFill>
              </a:rPr>
              <a:t>с использование окна.</a:t>
            </a:r>
          </a:p>
        </p:txBody>
      </p:sp>
    </p:spTree>
    <p:extLst>
      <p:ext uri="{BB962C8B-B14F-4D97-AF65-F5344CB8AC3E}">
        <p14:creationId xmlns:p14="http://schemas.microsoft.com/office/powerpoint/2010/main" val="598812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0" name="Google Shape;880;p55"/>
          <p:cNvGrpSpPr/>
          <p:nvPr/>
        </p:nvGrpSpPr>
        <p:grpSpPr>
          <a:xfrm>
            <a:off x="368000" y="1641559"/>
            <a:ext cx="6669500" cy="326400"/>
            <a:chOff x="552000" y="2462338"/>
            <a:chExt cx="10004250" cy="489600"/>
          </a:xfrm>
        </p:grpSpPr>
        <p:sp>
          <p:nvSpPr>
            <p:cNvPr id="881" name="Google Shape;881;p55"/>
            <p:cNvSpPr txBox="1"/>
            <p:nvPr/>
          </p:nvSpPr>
          <p:spPr>
            <a:xfrm>
              <a:off x="1981050" y="2462338"/>
              <a:ext cx="85752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defTabSz="609630">
                <a:buClr>
                  <a:srgbClr val="000000"/>
                </a:buClr>
              </a:pPr>
              <a:r>
                <a:rPr lang="ru" sz="1600" kern="0" dirty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Задача димпломной работы</a:t>
              </a:r>
              <a:endParaRPr sz="1600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882" name="Google Shape;882;p55"/>
            <p:cNvSpPr/>
            <p:nvPr/>
          </p:nvSpPr>
          <p:spPr>
            <a:xfrm>
              <a:off x="552000" y="2464138"/>
              <a:ext cx="486000" cy="4860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algn="ctr" defTabSz="609630">
                <a:buClr>
                  <a:srgbClr val="000000"/>
                </a:buClr>
                <a:buSzPts val="1100"/>
              </a:pPr>
              <a:r>
                <a:rPr lang="ru" sz="1200" b="1" kern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1</a:t>
              </a:r>
              <a:endParaRPr sz="933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83" name="Google Shape;883;p55"/>
          <p:cNvGrpSpPr/>
          <p:nvPr/>
        </p:nvGrpSpPr>
        <p:grpSpPr>
          <a:xfrm>
            <a:off x="367896" y="2301600"/>
            <a:ext cx="6669605" cy="333600"/>
            <a:chOff x="551843" y="3452400"/>
            <a:chExt cx="10004407" cy="500400"/>
          </a:xfrm>
        </p:grpSpPr>
        <p:sp>
          <p:nvSpPr>
            <p:cNvPr id="884" name="Google Shape;884;p55"/>
            <p:cNvSpPr txBox="1"/>
            <p:nvPr/>
          </p:nvSpPr>
          <p:spPr>
            <a:xfrm>
              <a:off x="1981050" y="3452400"/>
              <a:ext cx="8575200" cy="50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defTabSz="609630">
                <a:buClr>
                  <a:srgbClr val="000000"/>
                </a:buClr>
              </a:pPr>
              <a:r>
                <a:rPr lang="ru" sz="1600" kern="0" dirty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Метрики качества</a:t>
              </a:r>
              <a:endParaRPr sz="1600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885" name="Google Shape;885;p55"/>
            <p:cNvSpPr/>
            <p:nvPr/>
          </p:nvSpPr>
          <p:spPr>
            <a:xfrm>
              <a:off x="551843" y="3459600"/>
              <a:ext cx="486000" cy="4860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algn="ctr" defTabSz="609630">
                <a:buClr>
                  <a:srgbClr val="000000"/>
                </a:buClr>
                <a:buSzPts val="1100"/>
              </a:pPr>
              <a:r>
                <a:rPr lang="ru" sz="1200" b="1" kern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2</a:t>
              </a:r>
              <a:endParaRPr sz="933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86" name="Google Shape;886;p55"/>
          <p:cNvGrpSpPr/>
          <p:nvPr/>
        </p:nvGrpSpPr>
        <p:grpSpPr>
          <a:xfrm>
            <a:off x="367996" y="2961600"/>
            <a:ext cx="6669505" cy="336000"/>
            <a:chOff x="551993" y="4442400"/>
            <a:chExt cx="10004257" cy="504000"/>
          </a:xfrm>
        </p:grpSpPr>
        <p:sp>
          <p:nvSpPr>
            <p:cNvPr id="887" name="Google Shape;887;p55"/>
            <p:cNvSpPr txBox="1"/>
            <p:nvPr/>
          </p:nvSpPr>
          <p:spPr>
            <a:xfrm>
              <a:off x="1981050" y="4442400"/>
              <a:ext cx="8575200" cy="5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defTabSz="609630">
                <a:buClr>
                  <a:srgbClr val="000000"/>
                </a:buClr>
              </a:pPr>
              <a:r>
                <a:rPr lang="ru" sz="1600" kern="0" dirty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Существующие решения</a:t>
              </a:r>
              <a:endParaRPr sz="1600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888" name="Google Shape;888;p55"/>
            <p:cNvSpPr/>
            <p:nvPr/>
          </p:nvSpPr>
          <p:spPr>
            <a:xfrm>
              <a:off x="551993" y="4451400"/>
              <a:ext cx="486000" cy="4860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algn="ctr" defTabSz="609630">
                <a:buClr>
                  <a:srgbClr val="000000"/>
                </a:buClr>
                <a:buSzPts val="1100"/>
              </a:pPr>
              <a:r>
                <a:rPr lang="ru" sz="1200" b="1" kern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3</a:t>
              </a:r>
              <a:endParaRPr sz="933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89" name="Google Shape;889;p55"/>
          <p:cNvGrpSpPr/>
          <p:nvPr/>
        </p:nvGrpSpPr>
        <p:grpSpPr>
          <a:xfrm>
            <a:off x="367996" y="3623959"/>
            <a:ext cx="6669505" cy="326400"/>
            <a:chOff x="551993" y="5435938"/>
            <a:chExt cx="10004257" cy="489600"/>
          </a:xfrm>
        </p:grpSpPr>
        <p:sp>
          <p:nvSpPr>
            <p:cNvPr id="890" name="Google Shape;890;p55"/>
            <p:cNvSpPr txBox="1"/>
            <p:nvPr/>
          </p:nvSpPr>
          <p:spPr>
            <a:xfrm>
              <a:off x="1981050" y="5435938"/>
              <a:ext cx="85752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defTabSz="609630">
                <a:buClr>
                  <a:srgbClr val="000000"/>
                </a:buClr>
              </a:pPr>
              <a:r>
                <a:rPr lang="ru" sz="1600" kern="0" dirty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Данные для анализа</a:t>
              </a:r>
              <a:endParaRPr sz="1600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891" name="Google Shape;891;p55"/>
            <p:cNvSpPr/>
            <p:nvPr/>
          </p:nvSpPr>
          <p:spPr>
            <a:xfrm>
              <a:off x="551993" y="5437738"/>
              <a:ext cx="486000" cy="4860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algn="ctr" defTabSz="609630">
                <a:buClr>
                  <a:srgbClr val="000000"/>
                </a:buClr>
                <a:buSzPts val="1100"/>
              </a:pPr>
              <a:r>
                <a:rPr lang="ru" sz="1200" b="1" kern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4</a:t>
              </a:r>
              <a:endParaRPr sz="933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92" name="Google Shape;892;p55"/>
          <p:cNvGrpSpPr/>
          <p:nvPr/>
        </p:nvGrpSpPr>
        <p:grpSpPr>
          <a:xfrm>
            <a:off x="367996" y="4281559"/>
            <a:ext cx="6669505" cy="326400"/>
            <a:chOff x="551993" y="6422338"/>
            <a:chExt cx="10004257" cy="489600"/>
          </a:xfrm>
        </p:grpSpPr>
        <p:sp>
          <p:nvSpPr>
            <p:cNvPr id="893" name="Google Shape;893;p55"/>
            <p:cNvSpPr txBox="1"/>
            <p:nvPr/>
          </p:nvSpPr>
          <p:spPr>
            <a:xfrm>
              <a:off x="1981050" y="6422338"/>
              <a:ext cx="8575200" cy="4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defTabSz="609630">
                <a:buClr>
                  <a:srgbClr val="000000"/>
                </a:buClr>
              </a:pPr>
              <a:r>
                <a:rPr lang="ru" sz="1600" kern="0" dirty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Методики решения</a:t>
              </a:r>
              <a:endParaRPr sz="1600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894" name="Google Shape;894;p55"/>
            <p:cNvSpPr/>
            <p:nvPr/>
          </p:nvSpPr>
          <p:spPr>
            <a:xfrm>
              <a:off x="551993" y="6424138"/>
              <a:ext cx="486000" cy="4860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algn="ctr" defTabSz="609630">
                <a:buClr>
                  <a:srgbClr val="000000"/>
                </a:buClr>
                <a:buSzPts val="1100"/>
              </a:pPr>
              <a:r>
                <a:rPr lang="ru" sz="1200" b="1" kern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5</a:t>
              </a:r>
              <a:endParaRPr sz="933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95" name="Google Shape;895;p55"/>
          <p:cNvGrpSpPr/>
          <p:nvPr/>
        </p:nvGrpSpPr>
        <p:grpSpPr>
          <a:xfrm>
            <a:off x="367996" y="4944000"/>
            <a:ext cx="6669505" cy="324000"/>
            <a:chOff x="551993" y="7416000"/>
            <a:chExt cx="10004257" cy="486000"/>
          </a:xfrm>
        </p:grpSpPr>
        <p:sp>
          <p:nvSpPr>
            <p:cNvPr id="896" name="Google Shape;896;p55"/>
            <p:cNvSpPr txBox="1"/>
            <p:nvPr/>
          </p:nvSpPr>
          <p:spPr>
            <a:xfrm>
              <a:off x="1981050" y="7416000"/>
              <a:ext cx="8575200" cy="48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defTabSz="609630">
                <a:buClr>
                  <a:srgbClr val="000000"/>
                </a:buClr>
              </a:pPr>
              <a:r>
                <a:rPr lang="ru" sz="1600" kern="0" dirty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Выводы</a:t>
              </a:r>
              <a:endParaRPr sz="1600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897" name="Google Shape;897;p55"/>
            <p:cNvSpPr/>
            <p:nvPr/>
          </p:nvSpPr>
          <p:spPr>
            <a:xfrm>
              <a:off x="551993" y="7416000"/>
              <a:ext cx="486000" cy="486000"/>
            </a:xfrm>
            <a:prstGeom prst="ellipse">
              <a:avLst/>
            </a:prstGeom>
            <a:noFill/>
            <a:ln w="28575" cap="flat" cmpd="sng">
              <a:solidFill>
                <a:srgbClr val="4BD0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pPr algn="ctr" defTabSz="609630">
                <a:buClr>
                  <a:srgbClr val="000000"/>
                </a:buClr>
                <a:buSzPts val="1100"/>
              </a:pPr>
              <a:r>
                <a:rPr lang="ru" sz="1200" b="1" kern="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6</a:t>
              </a:r>
              <a:endParaRPr sz="933" b="1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01" name="Google Shape;901;p55"/>
          <p:cNvSpPr txBox="1"/>
          <p:nvPr/>
        </p:nvSpPr>
        <p:spPr>
          <a:xfrm>
            <a:off x="367900" y="326400"/>
            <a:ext cx="9528000" cy="9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  <a:buSzPts val="1100"/>
            </a:pPr>
            <a:r>
              <a:rPr lang="ru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Содержание </a:t>
            </a:r>
            <a:r>
              <a:rPr lang="ru-RU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дипломной работы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73"/>
          <p:cNvSpPr txBox="1"/>
          <p:nvPr/>
        </p:nvSpPr>
        <p:spPr>
          <a:xfrm>
            <a:off x="360000" y="897308"/>
            <a:ext cx="11464100" cy="5366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2000" dirty="0">
                <a:latin typeface="-apple-system"/>
              </a:rPr>
              <a:t>Цель дипломной работы проанализировать возможность (точность) п</a:t>
            </a:r>
            <a:r>
              <a:rPr lang="ru-RU" sz="2000" b="0" i="0" dirty="0">
                <a:effectLst/>
                <a:latin typeface="-apple-system"/>
              </a:rPr>
              <a:t>редсказания стоимости индекса S&amp;P 500 на основании исторических данных, с помощью относительно новых библиотек</a:t>
            </a:r>
            <a:r>
              <a:rPr lang="en-US" sz="2000" dirty="0">
                <a:latin typeface="-apple-system"/>
              </a:rPr>
              <a:t> PROPHET </a:t>
            </a:r>
            <a:r>
              <a:rPr lang="ru-RU" sz="2000" dirty="0">
                <a:latin typeface="-apple-system"/>
              </a:rPr>
              <a:t>и </a:t>
            </a:r>
            <a:r>
              <a:rPr lang="en-US" sz="2000" dirty="0" err="1">
                <a:latin typeface="-apple-system"/>
              </a:rPr>
              <a:t>NeuralProphet</a:t>
            </a:r>
            <a:r>
              <a:rPr lang="ru-RU" sz="2000" b="0" i="0" dirty="0">
                <a:effectLst/>
                <a:latin typeface="-apple-system"/>
              </a:rPr>
              <a:t>.</a:t>
            </a:r>
          </a:p>
          <a:p>
            <a:pPr defTabSz="609630">
              <a:buClr>
                <a:srgbClr val="000000"/>
              </a:buClr>
            </a:pPr>
            <a:endParaRPr lang="en-US" sz="2000" b="1" dirty="0">
              <a:latin typeface="-apple-system"/>
            </a:endParaRPr>
          </a:p>
          <a:p>
            <a:pPr defTabSz="609630">
              <a:buClr>
                <a:srgbClr val="000000"/>
              </a:buClr>
            </a:pPr>
            <a:r>
              <a:rPr lang="ru-RU" sz="2000" b="1" i="0" dirty="0">
                <a:effectLst/>
                <a:latin typeface="-apple-system"/>
              </a:rPr>
              <a:t>Индекс S&amp;P 500 или Standard </a:t>
            </a:r>
            <a:r>
              <a:rPr lang="en-US" sz="2000" b="1" i="0" dirty="0">
                <a:effectLst/>
                <a:latin typeface="-apple-system"/>
              </a:rPr>
              <a:t>and</a:t>
            </a:r>
            <a:r>
              <a:rPr lang="ru-RU" sz="2000" b="1" i="0" dirty="0">
                <a:effectLst/>
                <a:latin typeface="-apple-system"/>
              </a:rPr>
              <a:t> </a:t>
            </a:r>
            <a:r>
              <a:rPr lang="ru-RU" sz="2000" b="1" i="0" dirty="0" err="1">
                <a:effectLst/>
                <a:latin typeface="-apple-system"/>
              </a:rPr>
              <a:t>Poor's</a:t>
            </a:r>
            <a:r>
              <a:rPr lang="ru-RU" sz="2000" b="1" i="0" dirty="0">
                <a:effectLst/>
                <a:latin typeface="-apple-system"/>
              </a:rPr>
              <a:t> 500</a:t>
            </a:r>
            <a:r>
              <a:rPr lang="ru-RU" sz="2000" b="0" i="0" dirty="0">
                <a:effectLst/>
                <a:latin typeface="-apple-system"/>
              </a:rPr>
              <a:t> - это индекс, состоящий из 500 акций из различных секторов экономики США, и индикатор акций США. Другими такими индексами являются Dow 30, NIFTY 50, </a:t>
            </a:r>
            <a:r>
              <a:rPr lang="ru-RU" sz="2000" b="0" i="0" dirty="0" err="1">
                <a:effectLst/>
                <a:latin typeface="-apple-system"/>
              </a:rPr>
              <a:t>Nikkei</a:t>
            </a:r>
            <a:r>
              <a:rPr lang="ru-RU" sz="2000" b="0" i="0" dirty="0">
                <a:effectLst/>
                <a:latin typeface="-apple-system"/>
              </a:rPr>
              <a:t> 225, РТС и т. д.</a:t>
            </a:r>
          </a:p>
          <a:p>
            <a:pPr defTabSz="609630">
              <a:buClr>
                <a:srgbClr val="000000"/>
              </a:buClr>
            </a:pPr>
            <a:endParaRPr lang="ru-RU" sz="2000" dirty="0">
              <a:latin typeface="-apple-system"/>
            </a:endParaRPr>
          </a:p>
          <a:p>
            <a:pPr defTabSz="609630">
              <a:buClr>
                <a:srgbClr val="000000"/>
              </a:buClr>
            </a:pPr>
            <a:r>
              <a:rPr lang="ru-RU" b="0" i="0" dirty="0">
                <a:effectLst/>
                <a:latin typeface="-apple-system"/>
              </a:rPr>
              <a:t>Цены на акции все время движутся вверх и вниз, и способность предсказывать их движение имеет огромный потенциал, для заработка на данном движении</a:t>
            </a:r>
            <a:r>
              <a:rPr lang="ru-RU" dirty="0">
                <a:latin typeface="-apple-system"/>
              </a:rPr>
              <a:t>, для:</a:t>
            </a:r>
          </a:p>
          <a:p>
            <a:pPr marL="285750" indent="-28575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ru-RU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Индивидуальных инвесторов</a:t>
            </a:r>
          </a:p>
          <a:p>
            <a:pPr marL="285750" indent="-28575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ru-RU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Брокерских организаций, банков, различных фондов</a:t>
            </a:r>
          </a:p>
          <a:p>
            <a:pPr marL="285750" indent="-28575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ru-RU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Прочих юридических лиц</a:t>
            </a:r>
            <a:endParaRPr lang="ru-RU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20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r>
              <a:rPr lang="ru-RU" sz="2000" b="0" i="0" dirty="0">
                <a:effectLst/>
                <a:latin typeface="-apple-system"/>
              </a:rPr>
              <a:t>В рамках данной дипломной работы будут использоваться только методы предсказания временных рядов для задачи прогнозирования будущей стоимости данного индекса, на основании исторической дневной цены закрытия для индекса S&amp;P 500.</a:t>
            </a:r>
          </a:p>
          <a:p>
            <a:pPr defTabSz="609630">
              <a:buClr>
                <a:srgbClr val="000000"/>
              </a:buClr>
            </a:pPr>
            <a:endParaRPr lang="ru-RU" sz="20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ru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Задача дипломной работы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8" name="Google Shape;1128;p73"/>
          <p:cNvSpPr txBox="1"/>
          <p:nvPr/>
        </p:nvSpPr>
        <p:spPr>
          <a:xfrm>
            <a:off x="360000" y="6397800"/>
            <a:ext cx="8583000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Описание первоначальной задачи на Kaggle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73"/>
          <p:cNvSpPr txBox="1"/>
          <p:nvPr/>
        </p:nvSpPr>
        <p:spPr>
          <a:xfrm>
            <a:off x="360000" y="897308"/>
            <a:ext cx="11464100" cy="5366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dirty="0">
                <a:latin typeface="-apple-system"/>
              </a:rPr>
              <a:t>В качестве метрик качества предсказания временных рядов в рамках данной работы будут использоваться следующие:</a:t>
            </a:r>
          </a:p>
          <a:p>
            <a:pPr defTabSz="609630">
              <a:buClr>
                <a:srgbClr val="000000"/>
              </a:buClr>
            </a:pPr>
            <a:r>
              <a:rPr lang="ru-RU" b="0" i="0" dirty="0">
                <a:effectLst/>
                <a:latin typeface="-apple-system"/>
                <a:hlinkClick r:id="rId3"/>
              </a:rPr>
              <a:t>MAE - Средняя абсолютная ошибка</a:t>
            </a:r>
            <a:endParaRPr lang="ru-RU" b="0" i="0" dirty="0">
              <a:effectLst/>
              <a:latin typeface="-apple-system"/>
            </a:endParaRPr>
          </a:p>
          <a:p>
            <a:pPr defTabSz="609630">
              <a:buClr>
                <a:srgbClr val="000000"/>
              </a:buClr>
            </a:pPr>
            <a:r>
              <a:rPr lang="ru-RU" sz="1400" b="0" i="0" dirty="0">
                <a:effectLst/>
                <a:latin typeface="-apple-system"/>
              </a:rPr>
              <a:t>Измеряется как сумма разниц между фактическим и прогнозным значением взятые по модулю разделенная на количество ошибок.</a:t>
            </a:r>
            <a:endParaRPr lang="en-US" sz="1400" b="0" i="0" dirty="0">
              <a:effectLst/>
              <a:latin typeface="-apple-system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r>
              <a:rPr lang="ru-RU" sz="14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Где N - количество ошибок, </a:t>
            </a:r>
            <a:r>
              <a:rPr lang="ru-RU" sz="1400" kern="0" dirty="0" err="1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Yt</a:t>
            </a:r>
            <a:r>
              <a:rPr lang="ru-RU" sz="14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 - фактическое значение, </a:t>
            </a:r>
            <a:r>
              <a:rPr lang="ru-RU" sz="1400" kern="0" dirty="0" err="1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Ytp</a:t>
            </a:r>
            <a:r>
              <a:rPr lang="ru-RU" sz="14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 - прогнозное значение.</a:t>
            </a: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r>
              <a:rPr lang="ru-RU" dirty="0">
                <a:latin typeface="-apple-system"/>
                <a:sym typeface="Proxima Nova"/>
                <a:hlinkClick r:id="rId4"/>
              </a:rPr>
              <a:t>MAPE - Средняя абсолютная ошибка в процентах </a:t>
            </a:r>
            <a:endParaRPr lang="ru-RU" sz="12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r>
              <a:rPr lang="ru-RU" sz="14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Измеряется как сумма разниц между фактическим и прогнозным значением разделенная на фактическое значение умноженное на 100% и деленное на количество ошибок.</a:t>
            </a: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r>
              <a:rPr lang="ru-RU" dirty="0">
                <a:latin typeface="-apple-system"/>
                <a:sym typeface="Proxima Nova"/>
                <a:hlinkClick r:id="rId5"/>
              </a:rPr>
              <a:t>MSE - Среднеквадратичная ошибка</a:t>
            </a:r>
            <a:endParaRPr lang="ru-RU" sz="12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r>
              <a:rPr lang="ru-RU" sz="14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Измеряется как сумма разниц между фактическим и прогнозным значением возведенных в квадрат разделенная на количество ошибок.</a:t>
            </a: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endParaRPr lang="en-US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r>
              <a:rPr lang="ru-RU" dirty="0">
                <a:latin typeface="-apple-system"/>
                <a:sym typeface="Proxima Nova"/>
                <a:hlinkClick r:id="rId6"/>
              </a:rPr>
              <a:t>RMSE - Квадратный корень из среднеквадратичной ошибки</a:t>
            </a:r>
            <a:endParaRPr lang="ru-RU" sz="14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ru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Метрики качества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8" name="Google Shape;1128;p73"/>
          <p:cNvSpPr txBox="1"/>
          <p:nvPr/>
        </p:nvSpPr>
        <p:spPr>
          <a:xfrm>
            <a:off x="360000" y="6397800"/>
            <a:ext cx="8583000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4E38FD-9364-4022-B11D-07DD940886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900" y="2100058"/>
            <a:ext cx="2305372" cy="62873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49A9F1F-03D8-4834-AFAB-266BB48DE5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0000" y="3819599"/>
            <a:ext cx="2896004" cy="61921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0FC3188-D75D-4C4E-90DE-533627954C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0000" y="4891349"/>
            <a:ext cx="2305372" cy="63826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507DD8F-5F1E-45DC-B823-E382F75EBF8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7721" y="5856198"/>
            <a:ext cx="1657581" cy="36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830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73"/>
          <p:cNvSpPr txBox="1"/>
          <p:nvPr/>
        </p:nvSpPr>
        <p:spPr>
          <a:xfrm>
            <a:off x="360000" y="897308"/>
            <a:ext cx="11464100" cy="5366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4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В сформированной задаче на </a:t>
            </a: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  <a:hlinkClick r:id="rId3"/>
              </a:rPr>
              <a:t>Kaggle</a:t>
            </a: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 приведено базовое решение данной задачи, с помощью простой нейросети на базе LSTM при условии нормализации данных от -1 до 1 и использования окна исторических данных длинной 6 дней и окна предсказания 3 дня дает RMSE = 0,02-0,04</a:t>
            </a:r>
            <a:r>
              <a:rPr lang="en-US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 (</a:t>
            </a:r>
            <a:r>
              <a:rPr lang="ru-RU" sz="2000" kern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около 80-115 </a:t>
            </a: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на ненормализованных данных). В базовом решении используется период 5-лет и при каждом построении происходит сдвиг периода на текущую дату, поэтому результаты могут различаться.</a:t>
            </a:r>
          </a:p>
          <a:p>
            <a:pPr defTabSz="609630">
              <a:buClr>
                <a:srgbClr val="000000"/>
              </a:buClr>
            </a:pPr>
            <a:r>
              <a:rPr lang="ru-RU" sz="2000" b="0" i="0" dirty="0">
                <a:effectLst/>
                <a:latin typeface="-apple-system"/>
              </a:rPr>
              <a:t>В других решениях данной задачи используется SARIMA (RMSE=515.46) и усложненная LSTM, RNN (</a:t>
            </a:r>
            <a:r>
              <a:rPr lang="en-US" sz="2000" b="0" i="0" dirty="0">
                <a:effectLst/>
                <a:latin typeface="-apple-system"/>
              </a:rPr>
              <a:t>RMSE = </a:t>
            </a:r>
            <a:r>
              <a:rPr lang="ru-RU" sz="2000" b="0" i="0" dirty="0">
                <a:effectLst/>
                <a:latin typeface="-apple-system"/>
              </a:rPr>
              <a:t>72.35) на ненормализованных данных.</a:t>
            </a:r>
          </a:p>
          <a:p>
            <a:pPr defTabSz="609630">
              <a:buClr>
                <a:srgbClr val="000000"/>
              </a:buClr>
            </a:pPr>
            <a:endParaRPr lang="ru-RU" sz="20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defTabSz="609630">
              <a:buClr>
                <a:srgbClr val="000000"/>
              </a:buClr>
            </a:pP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Для решения задачи предсказания временных рядов в настоящее время используются следующие основные методики \ подходы</a:t>
            </a:r>
            <a:r>
              <a:rPr lang="en-US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:</a:t>
            </a:r>
          </a:p>
          <a:p>
            <a:pPr marL="342900" indent="-34290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Скользящее среднее</a:t>
            </a:r>
            <a:endParaRPr lang="en-US" sz="20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marL="342900" indent="-34290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Экспоненциальное сглаживание, двойное</a:t>
            </a:r>
            <a:r>
              <a:rPr lang="en-US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 </a:t>
            </a: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экспоненциальное сглаживание. Метод </a:t>
            </a:r>
            <a:r>
              <a:rPr lang="ru-RU" sz="2000" kern="0" dirty="0" err="1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Хольта-Винтерса</a:t>
            </a:r>
            <a:endParaRPr lang="ru-RU" sz="20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marL="342900" indent="-34290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ARMA, ARIMA, SARIMA, SARIMAX\ARIMAX</a:t>
            </a:r>
          </a:p>
          <a:p>
            <a:pPr marL="342900" indent="-34290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ARCH, GARCH, AGARCH, NAGARCH </a:t>
            </a: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и др.</a:t>
            </a:r>
          </a:p>
          <a:p>
            <a:pPr marL="342900" indent="-34290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Марковские модели</a:t>
            </a:r>
          </a:p>
          <a:p>
            <a:pPr marL="342900" indent="-34290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Рекуррентные нейронные сети</a:t>
            </a:r>
            <a:endParaRPr lang="en-US" sz="2000" kern="0" dirty="0">
              <a:solidFill>
                <a:srgbClr val="000000"/>
              </a:solidFill>
              <a:latin typeface="-apple-system"/>
              <a:ea typeface="Proxima Nova"/>
              <a:cs typeface="Proxima Nova"/>
              <a:sym typeface="Proxima Nova"/>
            </a:endParaRPr>
          </a:p>
          <a:p>
            <a:pPr marL="342900" indent="-342900" defTabSz="60963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ru-RU" sz="2000" kern="0" dirty="0">
                <a:solidFill>
                  <a:srgbClr val="000000"/>
                </a:solidFill>
                <a:latin typeface="-apple-system"/>
                <a:ea typeface="Proxima Nova"/>
                <a:cs typeface="Proxima Nova"/>
                <a:sym typeface="Proxima Nova"/>
              </a:rPr>
              <a:t>Линейная или логистическая регрессии</a:t>
            </a:r>
          </a:p>
        </p:txBody>
      </p:sp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ru-RU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Существующие решения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8" name="Google Shape;1128;p73"/>
          <p:cNvSpPr txBox="1"/>
          <p:nvPr/>
        </p:nvSpPr>
        <p:spPr>
          <a:xfrm>
            <a:off x="360000" y="6397800"/>
            <a:ext cx="8583000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Описание первоначальной задачи на Kaggle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598515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ru-RU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Данные для анализа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882146-F60D-4D9D-BE74-D22CEB2BB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3661652"/>
            <a:ext cx="11467379" cy="25853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04AEAFB-627B-48E1-98BD-586EE457A1EF}"/>
              </a:ext>
            </a:extLst>
          </p:cNvPr>
          <p:cNvSpPr txBox="1"/>
          <p:nvPr/>
        </p:nvSpPr>
        <p:spPr>
          <a:xfrm>
            <a:off x="360000" y="946874"/>
            <a:ext cx="1146737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600" b="0" i="0" dirty="0">
                <a:effectLst/>
                <a:latin typeface="-apple-system"/>
              </a:rPr>
              <a:t>В качестве источника данных для анализа используются данные с сервиса Yahoo Finance загружаемые с помощью библиотеки </a:t>
            </a:r>
            <a:r>
              <a:rPr lang="ru-RU" sz="1600" b="0" i="0" dirty="0" err="1">
                <a:effectLst/>
                <a:latin typeface="-apple-system"/>
              </a:rPr>
              <a:t>pandas_datareader</a:t>
            </a:r>
            <a:r>
              <a:rPr lang="en-US" sz="1600" dirty="0">
                <a:latin typeface="-apple-system"/>
              </a:rPr>
              <a:t>. </a:t>
            </a:r>
            <a:r>
              <a:rPr lang="ru-RU" sz="1600" dirty="0">
                <a:latin typeface="-apple-system"/>
              </a:rPr>
              <a:t>Период данных для анализа фиксированный 01.01.2010 – 25.12.2021 г.</a:t>
            </a:r>
            <a:endParaRPr lang="ru-RU" sz="1600" b="0" i="0" dirty="0">
              <a:effectLst/>
              <a:latin typeface="-apple-system"/>
            </a:endParaRPr>
          </a:p>
          <a:p>
            <a:pPr algn="just"/>
            <a:endParaRPr lang="ru-RU" dirty="0">
              <a:latin typeface="-apple-system"/>
            </a:endParaRPr>
          </a:p>
          <a:p>
            <a:pPr algn="just"/>
            <a:r>
              <a:rPr lang="ru-RU" sz="1600" dirty="0">
                <a:latin typeface="-apple-system"/>
              </a:rPr>
              <a:t>Загружаемые данные содержат следующую информацию:</a:t>
            </a:r>
          </a:p>
          <a:p>
            <a:pPr algn="just"/>
            <a:r>
              <a:rPr lang="ru-RU" sz="1600" b="0" i="0" dirty="0">
                <a:effectLst/>
                <a:latin typeface="-apple-system"/>
              </a:rPr>
              <a:t>Индекс - дата торговой сессии,</a:t>
            </a:r>
            <a:endParaRPr lang="en-US" sz="1600" b="0" i="0" dirty="0">
              <a:effectLst/>
              <a:latin typeface="-apple-system"/>
            </a:endParaRPr>
          </a:p>
          <a:p>
            <a:pPr algn="just"/>
            <a:r>
              <a:rPr lang="ru-RU" sz="1600" b="0" i="0" dirty="0">
                <a:effectLst/>
                <a:latin typeface="-apple-system"/>
              </a:rPr>
              <a:t>High - максимальное значение индекса за торговую сессию,</a:t>
            </a:r>
            <a:endParaRPr lang="en-US" sz="1600" b="0" i="0" dirty="0">
              <a:effectLst/>
              <a:latin typeface="-apple-system"/>
            </a:endParaRPr>
          </a:p>
          <a:p>
            <a:pPr algn="just"/>
            <a:r>
              <a:rPr lang="ru-RU" sz="1600" b="0" i="0" dirty="0" err="1">
                <a:effectLst/>
                <a:latin typeface="-apple-system"/>
              </a:rPr>
              <a:t>Low</a:t>
            </a:r>
            <a:r>
              <a:rPr lang="ru-RU" sz="1600" b="0" i="0" dirty="0">
                <a:effectLst/>
                <a:latin typeface="-apple-system"/>
              </a:rPr>
              <a:t> - минимальное значение за торговую сессию, Open - стоимость при открытии сессии,</a:t>
            </a:r>
            <a:endParaRPr lang="en-US" sz="1600" b="0" i="0" dirty="0">
              <a:effectLst/>
              <a:latin typeface="-apple-system"/>
            </a:endParaRPr>
          </a:p>
          <a:p>
            <a:pPr algn="just"/>
            <a:r>
              <a:rPr lang="ru-RU" sz="1600" b="0" i="0" dirty="0" err="1">
                <a:effectLst/>
                <a:latin typeface="-apple-system"/>
              </a:rPr>
              <a:t>Close</a:t>
            </a:r>
            <a:r>
              <a:rPr lang="ru-RU" sz="1600" b="0" i="0" dirty="0">
                <a:effectLst/>
                <a:latin typeface="-apple-system"/>
              </a:rPr>
              <a:t> - стоимость при закрытии сессии (</a:t>
            </a:r>
            <a:r>
              <a:rPr lang="ru-RU" sz="1600" i="1" dirty="0">
                <a:solidFill>
                  <a:schemeClr val="bg2"/>
                </a:solidFill>
                <a:latin typeface="-apple-system"/>
              </a:rPr>
              <a:t>будет использоваться для предсказания</a:t>
            </a:r>
            <a:r>
              <a:rPr lang="ru-RU" sz="1600" dirty="0">
                <a:latin typeface="-apple-system"/>
              </a:rPr>
              <a:t>)</a:t>
            </a:r>
            <a:r>
              <a:rPr lang="ru-RU" sz="1600" b="0" i="0" dirty="0">
                <a:effectLst/>
                <a:latin typeface="-apple-system"/>
              </a:rPr>
              <a:t>,</a:t>
            </a:r>
            <a:endParaRPr lang="en-US" sz="1600" b="0" i="0" dirty="0">
              <a:effectLst/>
              <a:latin typeface="-apple-system"/>
            </a:endParaRPr>
          </a:p>
          <a:p>
            <a:pPr algn="just"/>
            <a:r>
              <a:rPr lang="ru-RU" sz="1600" b="0" i="0" dirty="0" err="1">
                <a:effectLst/>
                <a:latin typeface="-apple-system"/>
              </a:rPr>
              <a:t>Volume</a:t>
            </a:r>
            <a:r>
              <a:rPr lang="ru-RU" sz="1600" b="0" i="0" dirty="0">
                <a:effectLst/>
                <a:latin typeface="-apple-system"/>
              </a:rPr>
              <a:t> - объем сделок в течении торговой сессии</a:t>
            </a:r>
            <a:endParaRPr lang="en-US" sz="1600" b="0" i="0" dirty="0">
              <a:effectLst/>
              <a:latin typeface="-apple-system"/>
            </a:endParaRPr>
          </a:p>
          <a:p>
            <a:pPr algn="just"/>
            <a:r>
              <a:rPr lang="en-US" sz="1600" dirty="0">
                <a:latin typeface="-apple-system"/>
              </a:rPr>
              <a:t>A</a:t>
            </a:r>
            <a:r>
              <a:rPr lang="ru-RU" sz="1600" b="0" i="0" dirty="0" err="1">
                <a:effectLst/>
                <a:latin typeface="-apple-system"/>
              </a:rPr>
              <a:t>djusted</a:t>
            </a:r>
            <a:r>
              <a:rPr lang="ru-RU" sz="1600" b="0" i="0" dirty="0">
                <a:effectLst/>
                <a:latin typeface="-apple-system"/>
              </a:rPr>
              <a:t> </a:t>
            </a:r>
            <a:r>
              <a:rPr lang="ru-RU" sz="1600" b="0" i="0" dirty="0" err="1">
                <a:effectLst/>
                <a:latin typeface="-apple-system"/>
              </a:rPr>
              <a:t>closing</a:t>
            </a:r>
            <a:r>
              <a:rPr lang="ru-RU" sz="1600" b="0" i="0" dirty="0">
                <a:effectLst/>
                <a:latin typeface="-apple-system"/>
              </a:rPr>
              <a:t> </a:t>
            </a:r>
            <a:r>
              <a:rPr lang="ru-RU" sz="1600" b="0" i="0" dirty="0" err="1">
                <a:effectLst/>
                <a:latin typeface="-apple-system"/>
              </a:rPr>
              <a:t>price</a:t>
            </a:r>
            <a:r>
              <a:rPr lang="ru-RU" sz="1600" b="0" i="0" dirty="0">
                <a:effectLst/>
                <a:latin typeface="-apple-system"/>
              </a:rPr>
              <a:t> - это расчетная корректировка цены закрытия.</a:t>
            </a:r>
            <a:endParaRPr lang="en-US" sz="1400" b="0" i="0" dirty="0">
              <a:effectLst/>
              <a:latin typeface="-apple-system"/>
            </a:endParaRPr>
          </a:p>
        </p:txBody>
      </p:sp>
      <p:sp>
        <p:nvSpPr>
          <p:cNvPr id="13" name="Google Shape;1128;p73">
            <a:extLst>
              <a:ext uri="{FF2B5EF4-FFF2-40B4-BE49-F238E27FC236}">
                <a16:creationId xmlns:a16="http://schemas.microsoft.com/office/drawing/2014/main" id="{B51BE5FE-476F-4372-AA83-92CCBB59E205}"/>
              </a:ext>
            </a:extLst>
          </p:cNvPr>
          <p:cNvSpPr txBox="1"/>
          <p:nvPr/>
        </p:nvSpPr>
        <p:spPr>
          <a:xfrm>
            <a:off x="360000" y="6397800"/>
            <a:ext cx="8583000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4"/>
              </a:rPr>
              <a:t>Ссылка на </a:t>
            </a:r>
            <a:r>
              <a:rPr lang="ru-RU" sz="1000" b="0" i="0" u="none" strike="noStrike" dirty="0" err="1">
                <a:effectLst/>
                <a:latin typeface="-apple-system"/>
                <a:hlinkClick r:id="rId4"/>
              </a:rPr>
              <a:t>Notebook</a:t>
            </a:r>
            <a:r>
              <a:rPr lang="ru-RU" sz="1000" b="0" i="0" u="none" strike="noStrike" dirty="0">
                <a:effectLst/>
                <a:latin typeface="-apple-system"/>
                <a:hlinkClick r:id="rId4"/>
              </a:rPr>
              <a:t> с решением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398729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ru-RU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Данные для анализа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797A77E-17C4-449B-8267-CA3B68101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167" y="897308"/>
            <a:ext cx="5567933" cy="2845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04AEAFB-627B-48E1-98BD-586EE457A1EF}"/>
              </a:ext>
            </a:extLst>
          </p:cNvPr>
          <p:cNvSpPr txBox="1"/>
          <p:nvPr/>
        </p:nvSpPr>
        <p:spPr>
          <a:xfrm>
            <a:off x="360000" y="946874"/>
            <a:ext cx="5904067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latin typeface="-apple-system"/>
              </a:rPr>
              <a:t>Загруженные данные соответствуют реальным торгам на бирже, в них отсутствуют пропущенные данные, для выходных и праздников используются данные закрытия сессии предыдущего рабочего дня. За исключением периода 01.01.2010 – 03.01.2010</a:t>
            </a:r>
            <a:r>
              <a:rPr lang="en-US" sz="1600" dirty="0">
                <a:latin typeface="-apple-system"/>
              </a:rPr>
              <a:t> </a:t>
            </a:r>
            <a:r>
              <a:rPr lang="ru-RU" sz="1600" dirty="0">
                <a:latin typeface="-apple-system"/>
              </a:rPr>
              <a:t>и 23.12.2021-25.12.2021, на эти периоды данные при загрузке автоматически не устанавливаются.</a:t>
            </a:r>
          </a:p>
          <a:p>
            <a:pPr algn="just"/>
            <a:endParaRPr lang="ru-RU" sz="1600" dirty="0">
              <a:latin typeface="-apple-system"/>
            </a:endParaRPr>
          </a:p>
          <a:p>
            <a:pPr algn="just"/>
            <a:r>
              <a:rPr lang="ru-RU" sz="1600" dirty="0">
                <a:latin typeface="-apple-system"/>
              </a:rPr>
              <a:t>Данные имеют естественные точки поворота тренда, при падениях на рынке на основании, каких-либо событий реального мира.</a:t>
            </a:r>
          </a:p>
          <a:p>
            <a:pPr algn="just"/>
            <a:endParaRPr lang="ru-RU" sz="1600" dirty="0">
              <a:latin typeface="-apple-system"/>
            </a:endParaRPr>
          </a:p>
          <a:p>
            <a:pPr algn="just"/>
            <a:r>
              <a:rPr lang="ru-RU" sz="1600" dirty="0">
                <a:latin typeface="-apple-system"/>
              </a:rPr>
              <a:t>Временной ряд является не стационарным, имеет выраженный тренд, не имеет стандартного распределения, что подтверждает тест Дики-</a:t>
            </a:r>
            <a:r>
              <a:rPr lang="ru-RU" sz="1600" dirty="0" err="1">
                <a:latin typeface="-apple-system"/>
              </a:rPr>
              <a:t>Фуллера</a:t>
            </a:r>
            <a:r>
              <a:rPr lang="ru-RU" sz="1600" dirty="0">
                <a:latin typeface="-apple-system"/>
              </a:rPr>
              <a:t> - </a:t>
            </a:r>
            <a:r>
              <a:rPr lang="en-US" sz="1600" dirty="0">
                <a:latin typeface="-apple-system"/>
              </a:rPr>
              <a:t>p-value: 0.997821</a:t>
            </a:r>
            <a:r>
              <a:rPr lang="ru-RU" sz="1600" dirty="0">
                <a:latin typeface="-apple-system"/>
              </a:rPr>
              <a:t>, что значительно больше 5% нулевой гипотезы.</a:t>
            </a:r>
          </a:p>
          <a:p>
            <a:pPr algn="just"/>
            <a:endParaRPr lang="ru-RU" sz="1600" dirty="0">
              <a:latin typeface="-apple-system"/>
            </a:endParaRPr>
          </a:p>
          <a:p>
            <a:pPr algn="just"/>
            <a:r>
              <a:rPr lang="ru-RU" sz="1600" dirty="0">
                <a:latin typeface="-apple-system"/>
              </a:rPr>
              <a:t>В рамках решения, данные делятся на тренировочную и тестовую части (по умолчанию используется 60 дней) и преобразуются в необходимый для модели формат. </a:t>
            </a:r>
          </a:p>
          <a:p>
            <a:pPr algn="just"/>
            <a:endParaRPr lang="ru-RU" sz="1600" dirty="0">
              <a:latin typeface="-apple-system"/>
            </a:endParaRPr>
          </a:p>
          <a:p>
            <a:pPr algn="just"/>
            <a:r>
              <a:rPr lang="ru-RU" sz="1600" dirty="0">
                <a:latin typeface="-apple-system"/>
              </a:rPr>
              <a:t>Масштабирование данных производится, только там где это обязательно необходимо для модели. </a:t>
            </a:r>
            <a:endParaRPr lang="ru-RU" sz="16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C03F455-3953-406F-B79F-18CF32655D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4067" y="4119073"/>
            <a:ext cx="5560033" cy="2412527"/>
          </a:xfrm>
          <a:prstGeom prst="rect">
            <a:avLst/>
          </a:prstGeom>
        </p:spPr>
      </p:pic>
      <p:sp>
        <p:nvSpPr>
          <p:cNvPr id="13" name="Google Shape;1128;p73">
            <a:extLst>
              <a:ext uri="{FF2B5EF4-FFF2-40B4-BE49-F238E27FC236}">
                <a16:creationId xmlns:a16="http://schemas.microsoft.com/office/drawing/2014/main" id="{B51BE5FE-476F-4372-AA83-92CCBB59E205}"/>
              </a:ext>
            </a:extLst>
          </p:cNvPr>
          <p:cNvSpPr txBox="1"/>
          <p:nvPr/>
        </p:nvSpPr>
        <p:spPr>
          <a:xfrm>
            <a:off x="360000" y="6397800"/>
            <a:ext cx="8583000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5"/>
              </a:rPr>
              <a:t>Ссылка на </a:t>
            </a:r>
            <a:r>
              <a:rPr lang="ru-RU" sz="1000" b="0" i="0" u="none" strike="noStrike" dirty="0" err="1">
                <a:effectLst/>
                <a:latin typeface="-apple-system"/>
                <a:hlinkClick r:id="rId5"/>
              </a:rPr>
              <a:t>Notebook</a:t>
            </a:r>
            <a:r>
              <a:rPr lang="ru-RU" sz="1000" b="0" i="0" u="none" strike="noStrike" dirty="0">
                <a:effectLst/>
                <a:latin typeface="-apple-system"/>
                <a:hlinkClick r:id="rId5"/>
              </a:rPr>
              <a:t> с решением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267676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ru-RU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Используемые методики решения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4AEAFB-627B-48E1-98BD-586EE457A1EF}"/>
              </a:ext>
            </a:extLst>
          </p:cNvPr>
          <p:cNvSpPr txBox="1"/>
          <p:nvPr/>
        </p:nvSpPr>
        <p:spPr>
          <a:xfrm>
            <a:off x="360000" y="946874"/>
            <a:ext cx="11472000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600" dirty="0">
                <a:latin typeface="Proxima Nova"/>
                <a:ea typeface="Proxima Nova"/>
                <a:cs typeface="Proxima Nova"/>
                <a:sym typeface="Proxima Nova"/>
              </a:rPr>
              <a:t>В рамках решения задачи будут использованы следующие библиотеки \ модели. </a:t>
            </a:r>
          </a:p>
          <a:p>
            <a:pPr marL="450000" lvl="0" indent="-46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Proxima Nova"/>
              <a:buChar char="●"/>
            </a:pPr>
            <a:endParaRPr lang="ru-RU" sz="16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0000" lvl="0" indent="-46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Proxima Nova"/>
              <a:buChar char="●"/>
            </a:pPr>
            <a:r>
              <a:rPr lang="en-US" sz="1600" dirty="0">
                <a:latin typeface="Proxima Nova"/>
                <a:ea typeface="Proxima Nova"/>
                <a:cs typeface="Proxima Nova"/>
                <a:sym typeface="Proxima Nova"/>
              </a:rPr>
              <a:t>SARIMAX – </a:t>
            </a:r>
            <a:r>
              <a:rPr lang="ru-RU" sz="1600" dirty="0">
                <a:latin typeface="Proxima Nova"/>
                <a:ea typeface="Proxima Nova"/>
                <a:cs typeface="Proxima Nova"/>
                <a:sym typeface="Proxima Nova"/>
              </a:rPr>
              <a:t>стандартная модель из библиотеки </a:t>
            </a:r>
            <a:r>
              <a:rPr lang="en-US" sz="1600" dirty="0" err="1">
                <a:latin typeface="Proxima Nova"/>
                <a:ea typeface="Proxima Nova"/>
                <a:cs typeface="Proxima Nova"/>
                <a:sym typeface="Proxima Nova"/>
              </a:rPr>
              <a:t>Statsmodels</a:t>
            </a:r>
            <a:r>
              <a:rPr lang="ru-RU" sz="1600" dirty="0">
                <a:latin typeface="Proxima Nova"/>
                <a:ea typeface="Proxima Nova"/>
                <a:cs typeface="Proxima Nova"/>
                <a:sym typeface="Proxima Nova"/>
              </a:rPr>
              <a:t>, для дополнительной к базовой модели валидации полученных решений</a:t>
            </a:r>
            <a:br>
              <a:rPr lang="ru-RU" sz="1600" dirty="0">
                <a:latin typeface="Proxima Nova"/>
                <a:ea typeface="Proxima Nova"/>
                <a:cs typeface="Proxima Nova"/>
                <a:sym typeface="Proxima Nova"/>
              </a:rPr>
            </a:br>
            <a:endParaRPr lang="ru-RU" sz="1600" dirty="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0000" lvl="0" indent="-46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Proxima Nova"/>
              <a:buChar char="●"/>
            </a:pPr>
            <a:r>
              <a:rPr lang="ru-RU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Модель </a:t>
            </a:r>
            <a:r>
              <a:rPr lang="en-US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Prophet </a:t>
            </a:r>
            <a:r>
              <a:rPr lang="ru-RU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из соответствующей библиотеки </a:t>
            </a:r>
            <a:r>
              <a:rPr lang="en-US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Prophet </a:t>
            </a:r>
            <a:r>
              <a:rPr lang="ru-RU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разработанной компанией </a:t>
            </a:r>
            <a:r>
              <a:rPr lang="en-US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Facebook. </a:t>
            </a:r>
            <a:r>
              <a:rPr lang="ru-RU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Недостаток модели невозможность использования местного контекста (окон для истории и предсказания), так как не возможно переобучать \ </a:t>
            </a:r>
            <a:r>
              <a:rPr lang="ru-RU" sz="1600" dirty="0" err="1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дообучать</a:t>
            </a:r>
            <a:r>
              <a:rPr lang="ru-RU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модель</a:t>
            </a:r>
            <a:r>
              <a:rPr lang="en-US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ru-RU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типовыми средствами, каждое новое обучение делается для нового объекта </a:t>
            </a:r>
            <a:r>
              <a:rPr lang="en-US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n-US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https://facebook.github.io/prophet/docs/quick_start.html</a:t>
            </a:r>
            <a:r>
              <a:rPr lang="en-US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br>
              <a:rPr lang="ru-RU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lang="ru-RU" sz="1600" dirty="0">
              <a:solidFill>
                <a:srgbClr val="4BD0A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0000" lvl="0" indent="-46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Proxima Nova"/>
              <a:buChar char="●"/>
            </a:pP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Модель </a:t>
            </a:r>
            <a:r>
              <a:rPr lang="en-US" sz="1600" dirty="0" err="1">
                <a:solidFill>
                  <a:schemeClr val="dk1"/>
                </a:solidFill>
                <a:latin typeface="Proxima Nova"/>
                <a:sym typeface="Proxima Nova"/>
              </a:rPr>
              <a:t>NeuralProphet</a:t>
            </a:r>
            <a:r>
              <a:rPr lang="en-US" sz="1600" dirty="0">
                <a:solidFill>
                  <a:schemeClr val="dk1"/>
                </a:solidFill>
                <a:latin typeface="Proxima Nova"/>
                <a:sym typeface="Proxima Nova"/>
              </a:rPr>
              <a:t> – </a:t>
            </a: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новая модель основанная на </a:t>
            </a:r>
            <a:r>
              <a:rPr lang="en-US" sz="1600" dirty="0">
                <a:solidFill>
                  <a:schemeClr val="dk1"/>
                </a:solidFill>
                <a:latin typeface="Proxima Nova"/>
                <a:sym typeface="Proxima Nova"/>
              </a:rPr>
              <a:t>Prophet</a:t>
            </a: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 (финальная версия \ документация опубликованы 29.11.2021), но перенесенная на </a:t>
            </a:r>
            <a:r>
              <a:rPr lang="en-US" sz="1600" dirty="0" err="1">
                <a:solidFill>
                  <a:schemeClr val="dk1"/>
                </a:solidFill>
                <a:latin typeface="Proxima Nova"/>
                <a:sym typeface="Proxima Nova"/>
              </a:rPr>
              <a:t>PyTorch</a:t>
            </a: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, и позволяющая использовать местный контекст - </a:t>
            </a:r>
            <a:r>
              <a:rPr lang="en-US" sz="1600" dirty="0">
                <a:solidFill>
                  <a:srgbClr val="4BD0A0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https://neuralprophet.com/html/index.html</a:t>
            </a:r>
            <a:endParaRPr lang="ru-RU" sz="1600" dirty="0">
              <a:solidFill>
                <a:srgbClr val="4BD0A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0000" lvl="0" indent="-46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Proxima Nova"/>
              <a:buChar char="●"/>
            </a:pPr>
            <a:endParaRPr lang="ru-RU" sz="1600" dirty="0">
              <a:solidFill>
                <a:srgbClr val="4BD0A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0000" lvl="0" indent="-46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Proxima Nova"/>
              <a:buChar char="●"/>
            </a:pP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Библиотека </a:t>
            </a:r>
            <a:r>
              <a:rPr lang="en-US" sz="1600" dirty="0">
                <a:solidFill>
                  <a:schemeClr val="dk1"/>
                </a:solidFill>
                <a:latin typeface="Proxima Nova"/>
                <a:sym typeface="Proxima Nova"/>
              </a:rPr>
              <a:t>Darts – </a:t>
            </a: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библиотека поддерживающая большое количество различных моделей</a:t>
            </a:r>
            <a:r>
              <a:rPr lang="en-US" sz="1600" dirty="0">
                <a:solidFill>
                  <a:schemeClr val="dk1"/>
                </a:solidFill>
                <a:latin typeface="Proxima Nova"/>
                <a:sym typeface="Proxima Nova"/>
              </a:rPr>
              <a:t> </a:t>
            </a: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для предсказания временных рядов в том числе </a:t>
            </a:r>
            <a:r>
              <a:rPr lang="en-US" sz="1600" dirty="0">
                <a:solidFill>
                  <a:schemeClr val="dk1"/>
                </a:solidFill>
                <a:latin typeface="Proxima Nova"/>
                <a:sym typeface="Proxima Nova"/>
              </a:rPr>
              <a:t>Prophet</a:t>
            </a: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, </a:t>
            </a:r>
            <a:r>
              <a:rPr lang="en-US" sz="1600" dirty="0">
                <a:solidFill>
                  <a:schemeClr val="dk1"/>
                </a:solidFill>
                <a:latin typeface="Proxima Nova"/>
                <a:sym typeface="Proxima Nova"/>
              </a:rPr>
              <a:t>Transformer</a:t>
            </a: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, </a:t>
            </a:r>
            <a:r>
              <a:rPr lang="en-US" sz="1600" dirty="0">
                <a:solidFill>
                  <a:schemeClr val="dk1"/>
                </a:solidFill>
                <a:latin typeface="Proxima Nova"/>
                <a:sym typeface="Proxima Nova"/>
              </a:rPr>
              <a:t>RNN </a:t>
            </a: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и др. - </a:t>
            </a:r>
            <a:r>
              <a:rPr lang="en-US" sz="1600" dirty="0">
                <a:solidFill>
                  <a:schemeClr val="dk1"/>
                </a:solidFill>
                <a:latin typeface="Proxima Nova"/>
                <a:sym typeface="Proxima Nova"/>
                <a:hlinkClick r:id="rId5"/>
              </a:rPr>
              <a:t>https://unit8co.github.io/darts/index.html</a:t>
            </a:r>
            <a:r>
              <a:rPr lang="ru-RU" sz="1600" dirty="0">
                <a:solidFill>
                  <a:schemeClr val="dk1"/>
                </a:solidFill>
                <a:latin typeface="Proxima Nova"/>
                <a:sym typeface="Proxima Nova"/>
              </a:rPr>
              <a:t> </a:t>
            </a:r>
          </a:p>
        </p:txBody>
      </p:sp>
      <p:sp>
        <p:nvSpPr>
          <p:cNvPr id="13" name="Google Shape;1128;p73">
            <a:extLst>
              <a:ext uri="{FF2B5EF4-FFF2-40B4-BE49-F238E27FC236}">
                <a16:creationId xmlns:a16="http://schemas.microsoft.com/office/drawing/2014/main" id="{B51BE5FE-476F-4372-AA83-92CCBB59E205}"/>
              </a:ext>
            </a:extLst>
          </p:cNvPr>
          <p:cNvSpPr txBox="1"/>
          <p:nvPr/>
        </p:nvSpPr>
        <p:spPr>
          <a:xfrm>
            <a:off x="360000" y="6397800"/>
            <a:ext cx="8583000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6"/>
              </a:rPr>
              <a:t>Ссылка на </a:t>
            </a:r>
            <a:r>
              <a:rPr lang="ru-RU" sz="1000" b="0" i="0" u="none" strike="noStrike" dirty="0" err="1">
                <a:effectLst/>
                <a:latin typeface="-apple-system"/>
                <a:hlinkClick r:id="rId6"/>
              </a:rPr>
              <a:t>Notebook</a:t>
            </a:r>
            <a:r>
              <a:rPr lang="ru-RU" sz="1000" b="0" i="0" u="none" strike="noStrike" dirty="0">
                <a:effectLst/>
                <a:latin typeface="-apple-system"/>
                <a:hlinkClick r:id="rId6"/>
              </a:rPr>
              <a:t> с решением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673498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73"/>
          <p:cNvSpPr txBox="1"/>
          <p:nvPr/>
        </p:nvSpPr>
        <p:spPr>
          <a:xfrm>
            <a:off x="367900" y="326400"/>
            <a:ext cx="8568000" cy="570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defTabSz="609630">
              <a:lnSpc>
                <a:spcPct val="80000"/>
              </a:lnSpc>
              <a:buClr>
                <a:srgbClr val="000000"/>
              </a:buClr>
            </a:pPr>
            <a:r>
              <a:rPr lang="en-US" sz="3734" b="1" kern="0" dirty="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SARIMAX</a:t>
            </a:r>
            <a:endParaRPr sz="3734" b="1" kern="0" dirty="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4AEAFB-627B-48E1-98BD-586EE457A1EF}"/>
              </a:ext>
            </a:extLst>
          </p:cNvPr>
          <p:cNvSpPr txBox="1"/>
          <p:nvPr/>
        </p:nvSpPr>
        <p:spPr>
          <a:xfrm>
            <a:off x="360000" y="946874"/>
            <a:ext cx="637408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Подготавливаем данные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Так как после однократного дифференцирования ряд становится стационарным, устанавливаем значения дифференцирования для модели, как 1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Подготавливаем наборы остальных </a:t>
            </a:r>
            <a:r>
              <a:rPr lang="ru-RU" sz="1400" dirty="0" err="1">
                <a:solidFill>
                  <a:schemeClr val="dk1"/>
                </a:solidFill>
                <a:latin typeface="Proxima Nova"/>
                <a:sym typeface="Proxima Nova"/>
              </a:rPr>
              <a:t>гиперпараметров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 и осуществляем подбор наилучших для модели, выбор осуществляем на основании критерия информационной значимости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(</a:t>
            </a:r>
            <a:r>
              <a:rPr lang="en-US" sz="1400" dirty="0" err="1">
                <a:solidFill>
                  <a:schemeClr val="dk1"/>
                </a:solidFill>
                <a:latin typeface="Proxima Nova"/>
                <a:sym typeface="Proxima Nova"/>
              </a:rPr>
              <a:t>aic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)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. Итоговые параметры модели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:</a:t>
            </a: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 </a:t>
            </a:r>
            <a:r>
              <a:rPr lang="en-US" sz="1400" dirty="0">
                <a:solidFill>
                  <a:schemeClr val="dk1"/>
                </a:solidFill>
                <a:latin typeface="Proxima Nova"/>
                <a:sym typeface="Proxima Nova"/>
              </a:rPr>
              <a:t>p=4, d=1, q=4, P=0, D=1, Q=1, s=12</a:t>
            </a: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Обучаем модель на тренировочных данных модели с окном и без окна и осуществляем предсказание на тестовых данных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r>
              <a:rPr lang="ru-RU" sz="1400" dirty="0">
                <a:solidFill>
                  <a:schemeClr val="dk1"/>
                </a:solidFill>
                <a:latin typeface="Proxima Nova"/>
                <a:sym typeface="Proxima Nova"/>
              </a:rPr>
              <a:t>Качество предсказания без использования окна значительно хуже. При этом качество предсказания модели с окном достаточно хорошее.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  <a:buFont typeface="Arial" panose="020B0604020202020204" pitchFamily="34" charset="0"/>
              <a:buChar char="•"/>
            </a:pPr>
            <a:endParaRPr lang="ru-RU" sz="1400" dirty="0">
              <a:solidFill>
                <a:schemeClr val="dk1"/>
              </a:solidFill>
              <a:latin typeface="Proxima Nova"/>
              <a:sym typeface="Proxima Nova"/>
            </a:endParaRPr>
          </a:p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D0A0"/>
              </a:buClr>
              <a:buSzPts val="3000"/>
            </a:pPr>
            <a:r>
              <a:rPr lang="ru-RU" sz="1400" b="1" dirty="0">
                <a:solidFill>
                  <a:schemeClr val="dk1"/>
                </a:solidFill>
                <a:latin typeface="Proxima Nova"/>
                <a:sym typeface="Proxima Nova"/>
              </a:rPr>
              <a:t>Метрики качества модели</a:t>
            </a:r>
          </a:p>
        </p:txBody>
      </p:sp>
      <p:sp>
        <p:nvSpPr>
          <p:cNvPr id="13" name="Google Shape;1128;p73">
            <a:extLst>
              <a:ext uri="{FF2B5EF4-FFF2-40B4-BE49-F238E27FC236}">
                <a16:creationId xmlns:a16="http://schemas.microsoft.com/office/drawing/2014/main" id="{B51BE5FE-476F-4372-AA83-92CCBB59E205}"/>
              </a:ext>
            </a:extLst>
          </p:cNvPr>
          <p:cNvSpPr txBox="1"/>
          <p:nvPr/>
        </p:nvSpPr>
        <p:spPr>
          <a:xfrm>
            <a:off x="360000" y="6397800"/>
            <a:ext cx="8583000" cy="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8000" rIns="60950" bIns="60950" anchor="t" anchorCtr="0">
            <a:noAutofit/>
          </a:bodyPr>
          <a:lstStyle/>
          <a:p>
            <a:pPr defTabSz="609630">
              <a:buClr>
                <a:srgbClr val="000000"/>
              </a:buClr>
            </a:pP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Ссылка на </a:t>
            </a:r>
            <a:r>
              <a:rPr lang="ru-RU" sz="1000" b="0" i="0" u="none" strike="noStrike" dirty="0" err="1">
                <a:effectLst/>
                <a:latin typeface="-apple-system"/>
                <a:hlinkClick r:id="rId3"/>
              </a:rPr>
              <a:t>Notebook</a:t>
            </a:r>
            <a:r>
              <a:rPr lang="ru-RU" sz="1000" b="0" i="0" u="none" strike="noStrike" dirty="0">
                <a:effectLst/>
                <a:latin typeface="-apple-system"/>
                <a:hlinkClick r:id="rId3"/>
              </a:rPr>
              <a:t> с решением</a:t>
            </a:r>
            <a:endParaRPr sz="933" kern="0" dirty="0">
              <a:solidFill>
                <a:srgbClr val="99999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28A2F23-44E1-43E1-8E69-B2E5F97C3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9365" y="3999431"/>
            <a:ext cx="4952636" cy="229581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4CABE20-F22F-4ADB-AA6B-33942AE8BC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9365" y="1257730"/>
            <a:ext cx="4952636" cy="22958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EDB138-DB6B-4CF7-877F-0B2C2E2711D2}"/>
              </a:ext>
            </a:extLst>
          </p:cNvPr>
          <p:cNvSpPr txBox="1"/>
          <p:nvPr/>
        </p:nvSpPr>
        <p:spPr>
          <a:xfrm>
            <a:off x="7409203" y="946874"/>
            <a:ext cx="4161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Предсказание</a:t>
            </a:r>
            <a:r>
              <a:rPr lang="en-US" sz="1400" dirty="0"/>
              <a:t> SARIMAX</a:t>
            </a:r>
            <a:r>
              <a:rPr lang="ru-RU" sz="1400" dirty="0"/>
              <a:t> без окна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928B20-389C-4409-8033-9D7CC9B2786F}"/>
              </a:ext>
            </a:extLst>
          </p:cNvPr>
          <p:cNvSpPr txBox="1"/>
          <p:nvPr/>
        </p:nvSpPr>
        <p:spPr>
          <a:xfrm>
            <a:off x="7409203" y="3640379"/>
            <a:ext cx="4161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Предсказание </a:t>
            </a:r>
            <a:r>
              <a:rPr lang="en-US" sz="1400" dirty="0"/>
              <a:t>SARIMAX </a:t>
            </a:r>
            <a:r>
              <a:rPr lang="ru-RU" sz="1400" dirty="0"/>
              <a:t>с окном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6E3970B7-3DFA-4CC8-A408-AE7B41578F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884041"/>
              </p:ext>
            </p:extLst>
          </p:nvPr>
        </p:nvGraphicFramePr>
        <p:xfrm>
          <a:off x="367900" y="4961572"/>
          <a:ext cx="6366186" cy="760095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2077386">
                  <a:extLst>
                    <a:ext uri="{9D8B030D-6E8A-4147-A177-3AD203B41FA5}">
                      <a16:colId xmlns:a16="http://schemas.microsoft.com/office/drawing/2014/main" val="2199874414"/>
                    </a:ext>
                  </a:extLst>
                </a:gridCol>
                <a:gridCol w="1072200">
                  <a:extLst>
                    <a:ext uri="{9D8B030D-6E8A-4147-A177-3AD203B41FA5}">
                      <a16:colId xmlns:a16="http://schemas.microsoft.com/office/drawing/2014/main" val="570108984"/>
                    </a:ext>
                  </a:extLst>
                </a:gridCol>
                <a:gridCol w="1072200">
                  <a:extLst>
                    <a:ext uri="{9D8B030D-6E8A-4147-A177-3AD203B41FA5}">
                      <a16:colId xmlns:a16="http://schemas.microsoft.com/office/drawing/2014/main" val="2863770260"/>
                    </a:ext>
                  </a:extLst>
                </a:gridCol>
                <a:gridCol w="1072200">
                  <a:extLst>
                    <a:ext uri="{9D8B030D-6E8A-4147-A177-3AD203B41FA5}">
                      <a16:colId xmlns:a16="http://schemas.microsoft.com/office/drawing/2014/main" val="3058246178"/>
                    </a:ext>
                  </a:extLst>
                </a:gridCol>
                <a:gridCol w="1072200">
                  <a:extLst>
                    <a:ext uri="{9D8B030D-6E8A-4147-A177-3AD203B41FA5}">
                      <a16:colId xmlns:a16="http://schemas.microsoft.com/office/drawing/2014/main" val="201140678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ru-RU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MAPE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MSE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RMSE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415432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SARIMAX </a:t>
                      </a:r>
                      <a:r>
                        <a:rPr lang="ru-RU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без окна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74.979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1.637%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7500.260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86.604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45671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SARIMAX </a:t>
                      </a:r>
                      <a:r>
                        <a:rPr lang="ru-RU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с окном</a:t>
                      </a:r>
                      <a:endParaRPr lang="ru-RU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28.599</a:t>
                      </a:r>
                      <a:endParaRPr lang="ru-RU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0.617%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1875.294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43.305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98090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5485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Green">
  <a:themeElements>
    <a:clrScheme name="Simple Light">
      <a:dk1>
        <a:srgbClr val="000000"/>
      </a:dk1>
      <a:lt1>
        <a:srgbClr val="FFFFFF"/>
      </a:lt1>
      <a:dk2>
        <a:srgbClr val="4BD0A0"/>
      </a:dk2>
      <a:lt2>
        <a:srgbClr val="27282D"/>
      </a:lt2>
      <a:accent1>
        <a:srgbClr val="EB236B"/>
      </a:accent1>
      <a:accent2>
        <a:srgbClr val="5D00F5"/>
      </a:accent2>
      <a:accent3>
        <a:srgbClr val="0066FF"/>
      </a:accent3>
      <a:accent4>
        <a:srgbClr val="F3F4F7"/>
      </a:accent4>
      <a:accent5>
        <a:srgbClr val="999999"/>
      </a:accent5>
      <a:accent6>
        <a:srgbClr val="FFFFFF"/>
      </a:accent6>
      <a:hlink>
        <a:srgbClr val="4BD0A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1964</Words>
  <Application>Microsoft Office PowerPoint</Application>
  <PresentationFormat>Широкоэкранный</PresentationFormat>
  <Paragraphs>355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-apple-system</vt:lpstr>
      <vt:lpstr>Arial</vt:lpstr>
      <vt:lpstr>Calibri</vt:lpstr>
      <vt:lpstr>Proxima Nova</vt:lpstr>
      <vt:lpstr>Proxima Nova Semibold</vt:lpstr>
      <vt:lpstr>Var(--jp-code-font-family)</vt:lpstr>
      <vt:lpstr>White Green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Иван Р</dc:creator>
  <cp:lastModifiedBy>Иван Р</cp:lastModifiedBy>
  <cp:revision>26</cp:revision>
  <dcterms:created xsi:type="dcterms:W3CDTF">2022-01-09T13:30:28Z</dcterms:created>
  <dcterms:modified xsi:type="dcterms:W3CDTF">2022-01-22T11:47:45Z</dcterms:modified>
</cp:coreProperties>
</file>

<file path=docProps/thumbnail.jpeg>
</file>